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BE0EC"/>
    <a:srgbClr val="FEFF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8C18A2E-CE2E-B34D-B22D-5BADA39567FE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38A857-0A7C-9948-89DB-B6A4A9026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-18.jpeg"/>
          <p:cNvPicPr>
            <a:picLocks noChangeAspect="1"/>
          </p:cNvPicPr>
          <p:nvPr/>
        </p:nvPicPr>
        <p:blipFill>
          <a:blip r:embed="rId2">
            <a:lum bright="-14000"/>
          </a:blip>
          <a:srcRect b="4867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  <a:effectLst>
            <a:glow rad="101600">
              <a:schemeClr val="bg2">
                <a:lumMod val="75000"/>
                <a:alpha val="75000"/>
              </a:schemeClr>
            </a:glow>
            <a:softEdge rad="1778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883052" cy="1829761"/>
          </a:xfrm>
        </p:spPr>
        <p:txBody>
          <a:bodyPr>
            <a:noAutofit/>
          </a:bodyPr>
          <a:lstStyle/>
          <a:p>
            <a:r>
              <a:rPr lang="en-US" sz="18000" dirty="0" err="1" smtClean="0">
                <a:solidFill>
                  <a:schemeClr val="bg2">
                    <a:lumMod val="75000"/>
                  </a:schemeClr>
                </a:solidFill>
                <a:latin typeface="Cracked"/>
                <a:cs typeface="Cracked"/>
              </a:rPr>
              <a:t>Lectio</a:t>
            </a:r>
            <a:r>
              <a:rPr lang="en-US" sz="18000" dirty="0" smtClean="0">
                <a:solidFill>
                  <a:schemeClr val="bg2">
                    <a:lumMod val="75000"/>
                  </a:schemeClr>
                </a:solidFill>
                <a:latin typeface="Cracked"/>
                <a:cs typeface="Cracked"/>
              </a:rPr>
              <a:t> </a:t>
            </a:r>
            <a:r>
              <a:rPr lang="en-US" sz="18000" dirty="0" err="1" smtClean="0">
                <a:solidFill>
                  <a:schemeClr val="bg2">
                    <a:lumMod val="75000"/>
                  </a:schemeClr>
                </a:solidFill>
                <a:latin typeface="Cracked"/>
                <a:cs typeface="Cracked"/>
              </a:rPr>
              <a:t>Divina</a:t>
            </a:r>
            <a:r>
              <a:rPr lang="en-US" sz="18000" dirty="0" smtClean="0">
                <a:solidFill>
                  <a:schemeClr val="bg2">
                    <a:lumMod val="75000"/>
                  </a:schemeClr>
                </a:solidFill>
                <a:latin typeface="Cracked"/>
                <a:cs typeface="Cracked"/>
              </a:rPr>
              <a:t> </a:t>
            </a:r>
            <a:endParaRPr lang="en-US" sz="18000" dirty="0">
              <a:solidFill>
                <a:schemeClr val="bg2">
                  <a:lumMod val="75000"/>
                </a:schemeClr>
              </a:solidFill>
              <a:latin typeface="Cracked"/>
              <a:cs typeface="Crack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947" y="4296578"/>
            <a:ext cx="8883054" cy="223966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"If the </a:t>
            </a:r>
            <a:r>
              <a:rPr lang="en-US" sz="3500" dirty="0" smtClean="0">
                <a:solidFill>
                  <a:srgbClr val="F7C1A4"/>
                </a:solidFill>
                <a:latin typeface="Cracked"/>
                <a:cs typeface="Cracked"/>
              </a:rPr>
              <a:t>practice of </a:t>
            </a:r>
            <a:r>
              <a:rPr lang="en-US" sz="3500" dirty="0" err="1" smtClean="0">
                <a:solidFill>
                  <a:srgbClr val="F7C1A4"/>
                </a:solidFill>
                <a:latin typeface="Cracked"/>
                <a:cs typeface="Cracked"/>
              </a:rPr>
              <a:t>Lectio</a:t>
            </a:r>
            <a:r>
              <a:rPr lang="en-US" sz="3500" dirty="0" smtClean="0">
                <a:solidFill>
                  <a:srgbClr val="F7C1A4"/>
                </a:solidFill>
                <a:latin typeface="Cracked"/>
                <a:cs typeface="Cracked"/>
              </a:rPr>
              <a:t> </a:t>
            </a:r>
            <a:r>
              <a:rPr lang="en-US" sz="3500" dirty="0" err="1" smtClean="0">
                <a:solidFill>
                  <a:srgbClr val="F7C1A4"/>
                </a:solidFill>
                <a:latin typeface="Cracked"/>
                <a:cs typeface="Cracked"/>
              </a:rPr>
              <a:t>Divina</a:t>
            </a:r>
            <a:r>
              <a:rPr lang="en-US" sz="3500" dirty="0" smtClean="0">
                <a:solidFill>
                  <a:srgbClr val="F7C1A4"/>
                </a:solidFill>
                <a:latin typeface="Cracked"/>
                <a:cs typeface="Cracked"/>
              </a:rPr>
              <a:t> </a:t>
            </a:r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is promoted with efficacy</a:t>
            </a:r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,</a:t>
            </a:r>
          </a:p>
          <a:p>
            <a:pPr algn="ctr"/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 </a:t>
            </a:r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I am convinced that it will produce a</a:t>
            </a:r>
          </a:p>
          <a:p>
            <a:pPr algn="ctr"/>
            <a:r>
              <a:rPr lang="en-US" sz="3500" i="1" dirty="0" smtClean="0">
                <a:solidFill>
                  <a:srgbClr val="FFFF00"/>
                </a:solidFill>
                <a:latin typeface="Cracked"/>
                <a:cs typeface="Cracked"/>
              </a:rPr>
              <a:t>new spiritual springtime </a:t>
            </a:r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in the Church."</a:t>
            </a:r>
            <a:r>
              <a:rPr lang="en-US" sz="3500" dirty="0" smtClean="0">
                <a:solidFill>
                  <a:srgbClr val="78D6EA"/>
                </a:solidFill>
                <a:latin typeface="Cracked"/>
                <a:cs typeface="Cracked"/>
              </a:rPr>
              <a:t> </a:t>
            </a:r>
          </a:p>
          <a:p>
            <a:pPr algn="ctr"/>
            <a:r>
              <a:rPr lang="en-US" dirty="0" smtClean="0">
                <a:solidFill>
                  <a:srgbClr val="78D6EA"/>
                </a:solidFill>
                <a:latin typeface="Cracked"/>
                <a:cs typeface="Cracked"/>
              </a:rPr>
              <a:t>Pope Benedict XVI on 11-16-05</a:t>
            </a:r>
            <a:endParaRPr lang="en-US" dirty="0" smtClean="0">
              <a:solidFill>
                <a:srgbClr val="78D6EA"/>
              </a:solidFill>
              <a:latin typeface="Cracked"/>
              <a:cs typeface="Cracked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Apple Casual"/>
                <a:cs typeface="Apple Casual"/>
              </a:rPr>
              <a:t>Means “Divine Reading”</a:t>
            </a:r>
          </a:p>
          <a:p>
            <a:r>
              <a:rPr lang="en-US" sz="4400" dirty="0" smtClean="0">
                <a:solidFill>
                  <a:srgbClr val="FFFFFF"/>
                </a:solidFill>
                <a:latin typeface="Apple Casual"/>
                <a:cs typeface="Apple Casual"/>
              </a:rPr>
              <a:t>Method of reading</a:t>
            </a:r>
            <a:r>
              <a:rPr lang="en-US" sz="4400" dirty="0" smtClean="0">
                <a:solidFill>
                  <a:srgbClr val="FFFFFF"/>
                </a:solidFill>
                <a:latin typeface="Apple Casual"/>
                <a:cs typeface="Apple Casual"/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FFFFFF"/>
                </a:solidFill>
                <a:latin typeface="Apple Casual"/>
                <a:cs typeface="Apple Casual"/>
              </a:rPr>
              <a:t> </a:t>
            </a:r>
            <a:r>
              <a:rPr lang="en-US" sz="4400" dirty="0" smtClean="0">
                <a:solidFill>
                  <a:srgbClr val="FFFFFF"/>
                </a:solidFill>
                <a:latin typeface="Apple Casual"/>
                <a:cs typeface="Apple Casual"/>
              </a:rPr>
              <a:t>Scripture</a:t>
            </a:r>
            <a:endParaRPr lang="en-US" sz="4400" dirty="0" smtClean="0">
              <a:solidFill>
                <a:srgbClr val="FFFFFF"/>
              </a:solidFill>
              <a:latin typeface="Apple Casual"/>
              <a:cs typeface="Apple Casual"/>
            </a:endParaRPr>
          </a:p>
          <a:p>
            <a:r>
              <a:rPr lang="en-US" sz="4400" dirty="0" smtClean="0">
                <a:solidFill>
                  <a:srgbClr val="FFFFFF"/>
                </a:solidFill>
                <a:latin typeface="Apple Casual"/>
                <a:cs typeface="Apple Casual"/>
              </a:rPr>
              <a:t>Began with the monks</a:t>
            </a:r>
            <a:endParaRPr lang="en-US" sz="4400" dirty="0">
              <a:solidFill>
                <a:srgbClr val="FFFFFF"/>
              </a:solidFill>
              <a:latin typeface="Apple Casual"/>
              <a:cs typeface="Apple Casu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7000" u="sng" dirty="0" err="1" smtClean="0">
                <a:solidFill>
                  <a:schemeClr val="bg1"/>
                </a:solidFill>
                <a:latin typeface="Apple Casual"/>
                <a:cs typeface="Apple Casual"/>
              </a:rPr>
              <a:t>Lec-see-o</a:t>
            </a:r>
            <a:r>
              <a:rPr lang="en-US" sz="7000" u="sng" dirty="0" smtClean="0">
                <a:solidFill>
                  <a:schemeClr val="bg1"/>
                </a:solidFill>
                <a:latin typeface="Apple Casual"/>
                <a:cs typeface="Apple Casual"/>
              </a:rPr>
              <a:t> Di-</a:t>
            </a:r>
            <a:r>
              <a:rPr lang="en-US" sz="7000" u="sng" dirty="0" err="1" smtClean="0">
                <a:solidFill>
                  <a:schemeClr val="bg1"/>
                </a:solidFill>
                <a:latin typeface="Apple Casual"/>
                <a:cs typeface="Apple Casual"/>
              </a:rPr>
              <a:t>vee-na</a:t>
            </a:r>
            <a:endParaRPr lang="en-US" sz="7000" u="sng" dirty="0">
              <a:solidFill>
                <a:schemeClr val="bg1"/>
              </a:solidFill>
              <a:latin typeface="Apple Casual"/>
              <a:cs typeface="Apple Casu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pple Casual"/>
                <a:cs typeface="Apple Casual"/>
              </a:rPr>
              <a:t>Read </a:t>
            </a:r>
            <a:r>
              <a:rPr lang="en-US" b="1" dirty="0" smtClean="0">
                <a:latin typeface="Apple Casual"/>
                <a:cs typeface="Apple Casual"/>
              </a:rPr>
              <a:t>the passage</a:t>
            </a:r>
          </a:p>
          <a:p>
            <a:r>
              <a:rPr lang="en-US" b="1" dirty="0" smtClean="0">
                <a:latin typeface="Apple Casual"/>
                <a:cs typeface="Apple Casual"/>
              </a:rPr>
              <a:t>V</a:t>
            </a:r>
            <a:r>
              <a:rPr lang="en-US" b="1" dirty="0" smtClean="0">
                <a:latin typeface="Apple Casual"/>
                <a:cs typeface="Apple Casual"/>
              </a:rPr>
              <a:t>alue each word and phrase</a:t>
            </a:r>
          </a:p>
          <a:p>
            <a:r>
              <a:rPr lang="en-US" b="1" dirty="0" smtClean="0">
                <a:latin typeface="Apple Casual"/>
                <a:cs typeface="Apple Casual"/>
              </a:rPr>
              <a:t>Read the passage until a word or phrase touches you, attracts you, or disturbs you</a:t>
            </a:r>
            <a:endParaRPr lang="en-US" b="1" dirty="0" smtClean="0">
              <a:latin typeface="Apple Casual"/>
              <a:cs typeface="Apple Casu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000" dirty="0" smtClean="0">
                <a:latin typeface="Apple Casual"/>
                <a:cs typeface="Apple Casual"/>
              </a:rPr>
              <a:t>Step 1: </a:t>
            </a:r>
            <a:r>
              <a:rPr lang="en-US" sz="7000" dirty="0" err="1" smtClean="0">
                <a:latin typeface="Apple Casual"/>
                <a:cs typeface="Apple Casual"/>
              </a:rPr>
              <a:t>Lectio</a:t>
            </a:r>
            <a:endParaRPr lang="en-US" sz="7000" dirty="0">
              <a:latin typeface="Apple Casual"/>
              <a:cs typeface="Apple Casual"/>
            </a:endParaRPr>
          </a:p>
        </p:txBody>
      </p:sp>
      <p:pic>
        <p:nvPicPr>
          <p:cNvPr id="4" name="Picture 3" descr="images-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230" y="3341688"/>
            <a:ext cx="5835105" cy="3385462"/>
          </a:xfrm>
          <a:prstGeom prst="rect">
            <a:avLst/>
          </a:prstGeom>
          <a:effectLst>
            <a:glow rad="101600">
              <a:schemeClr val="bg1">
                <a:alpha val="75000"/>
              </a:schemeClr>
            </a:glow>
            <a:softEdge rad="1143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738" y="1481328"/>
            <a:ext cx="4538262" cy="537667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pple Casual"/>
                <a:cs typeface="Apple Casual"/>
              </a:rPr>
              <a:t>Meditate on your word or phrase</a:t>
            </a:r>
          </a:p>
          <a:p>
            <a:pPr>
              <a:buNone/>
            </a:pPr>
            <a:endParaRPr lang="en-US" b="1" dirty="0" smtClean="0">
              <a:latin typeface="Apple Casual"/>
              <a:cs typeface="Apple Casual"/>
            </a:endParaRPr>
          </a:p>
          <a:p>
            <a:r>
              <a:rPr lang="en-US" b="1" dirty="0" smtClean="0">
                <a:latin typeface="Apple Casual"/>
                <a:cs typeface="Apple Casual"/>
              </a:rPr>
              <a:t>Let the word sink in slowly</a:t>
            </a:r>
          </a:p>
          <a:p>
            <a:endParaRPr lang="en-US" b="1" dirty="0" smtClean="0">
              <a:latin typeface="Apple Casual"/>
              <a:cs typeface="Apple Casual"/>
            </a:endParaRPr>
          </a:p>
          <a:p>
            <a:r>
              <a:rPr lang="en-US" b="1" dirty="0" smtClean="0">
                <a:latin typeface="Apple Casual"/>
                <a:cs typeface="Apple Casual"/>
              </a:rPr>
              <a:t>Repeat the word or phrase over and over slowly to see what God is trying to say to you through 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000" dirty="0" smtClean="0">
                <a:latin typeface="Apple Casual"/>
                <a:cs typeface="Apple Casual"/>
              </a:rPr>
              <a:t>Step 2: Meditatio</a:t>
            </a:r>
            <a:endParaRPr lang="en-US" sz="7000" dirty="0">
              <a:latin typeface="Apple Casual"/>
              <a:cs typeface="Apple Casual"/>
            </a:endParaRPr>
          </a:p>
        </p:txBody>
      </p:sp>
      <p:pic>
        <p:nvPicPr>
          <p:cNvPr id="4" name="Picture 3" descr="images-2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8144"/>
            <a:ext cx="4605738" cy="3710178"/>
          </a:xfrm>
          <a:prstGeom prst="rect">
            <a:avLst/>
          </a:prstGeom>
          <a:effectLst>
            <a:glow rad="101600">
              <a:schemeClr val="bg1">
                <a:alpha val="75000"/>
              </a:schemeClr>
            </a:glow>
            <a:softEdge rad="889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50" y="1864019"/>
            <a:ext cx="3569309" cy="4525963"/>
          </a:xfrm>
        </p:spPr>
        <p:txBody>
          <a:bodyPr/>
          <a:lstStyle/>
          <a:p>
            <a:r>
              <a:rPr lang="en-US" b="1" dirty="0" smtClean="0">
                <a:latin typeface="Apple Casual"/>
                <a:cs typeface="Apple Casual"/>
              </a:rPr>
              <a:t>Pray </a:t>
            </a:r>
            <a:r>
              <a:rPr lang="en-US" b="1" dirty="0" smtClean="0">
                <a:latin typeface="Apple Casual"/>
                <a:cs typeface="Apple Casual"/>
              </a:rPr>
              <a:t>over the </a:t>
            </a:r>
            <a:r>
              <a:rPr lang="en-US" b="1" dirty="0" smtClean="0">
                <a:latin typeface="Apple Casual"/>
                <a:cs typeface="Apple Casual"/>
              </a:rPr>
              <a:t>reading</a:t>
            </a:r>
          </a:p>
          <a:p>
            <a:pPr>
              <a:buNone/>
            </a:pPr>
            <a:endParaRPr lang="en-US" b="1" dirty="0" smtClean="0">
              <a:latin typeface="Apple Casual"/>
              <a:cs typeface="Apple Casual"/>
            </a:endParaRPr>
          </a:p>
          <a:p>
            <a:r>
              <a:rPr lang="en-US" b="1" dirty="0" smtClean="0">
                <a:latin typeface="Apple Casual"/>
                <a:cs typeface="Apple Casual"/>
              </a:rPr>
              <a:t>Express to God prayers that come spontaneously within you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000" dirty="0" smtClean="0">
                <a:latin typeface="Apple Casual"/>
                <a:cs typeface="Apple Casual"/>
              </a:rPr>
              <a:t>Step 3: Oratio</a:t>
            </a:r>
            <a:endParaRPr lang="en-US" sz="7000" dirty="0">
              <a:latin typeface="Apple Casual"/>
              <a:cs typeface="Apple Casual"/>
            </a:endParaRPr>
          </a:p>
        </p:txBody>
      </p:sp>
      <p:pic>
        <p:nvPicPr>
          <p:cNvPr id="4" name="Picture 3" descr="images-2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752600"/>
            <a:ext cx="5265941" cy="352844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1414" y="1481328"/>
            <a:ext cx="3885385" cy="4525963"/>
          </a:xfrm>
        </p:spPr>
        <p:txBody>
          <a:bodyPr/>
          <a:lstStyle/>
          <a:p>
            <a:r>
              <a:rPr lang="en-US" b="1" dirty="0" smtClean="0">
                <a:latin typeface="Apple Casual"/>
                <a:cs typeface="Apple Casual"/>
              </a:rPr>
              <a:t>Contemplate</a:t>
            </a:r>
          </a:p>
          <a:p>
            <a:pPr>
              <a:buNone/>
            </a:pPr>
            <a:endParaRPr lang="en-US" b="1" dirty="0" smtClean="0">
              <a:latin typeface="Apple Casual"/>
              <a:cs typeface="Apple Casual"/>
            </a:endParaRPr>
          </a:p>
          <a:p>
            <a:r>
              <a:rPr lang="en-US" b="1" dirty="0" smtClean="0">
                <a:latin typeface="Apple Casual"/>
                <a:cs typeface="Apple Casual"/>
              </a:rPr>
              <a:t>Rest silently with God in stillness </a:t>
            </a:r>
          </a:p>
          <a:p>
            <a:pPr>
              <a:buNone/>
            </a:pPr>
            <a:endParaRPr lang="en-US" b="1" dirty="0" smtClean="0">
              <a:latin typeface="Apple Casual"/>
              <a:cs typeface="Apple Casual"/>
            </a:endParaRPr>
          </a:p>
          <a:p>
            <a:r>
              <a:rPr lang="en-US" b="1" dirty="0" smtClean="0">
                <a:latin typeface="Apple Casual"/>
                <a:cs typeface="Apple Casual"/>
              </a:rPr>
              <a:t>Lift </a:t>
            </a:r>
            <a:r>
              <a:rPr lang="en-US" b="1" dirty="0" smtClean="0">
                <a:latin typeface="Apple Casual"/>
                <a:cs typeface="Apple Casual"/>
              </a:rPr>
              <a:t>your heart to God</a:t>
            </a:r>
            <a:r>
              <a:rPr lang="en-US" b="1" dirty="0" smtClean="0">
                <a:latin typeface="Apple Casual"/>
                <a:cs typeface="Apple Casual"/>
              </a:rPr>
              <a:t>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778" dirty="0" smtClean="0">
                <a:latin typeface="Apple Casual"/>
                <a:cs typeface="Apple Casual"/>
              </a:rPr>
              <a:t>Step 4: </a:t>
            </a:r>
            <a:r>
              <a:rPr lang="en-US" sz="7000" dirty="0" smtClean="0">
                <a:latin typeface="Apple Casual"/>
                <a:cs typeface="Apple Casual"/>
              </a:rPr>
              <a:t>Contemplatio</a:t>
            </a:r>
            <a:endParaRPr lang="en-US" sz="7000" dirty="0">
              <a:latin typeface="Apple Casual"/>
              <a:cs typeface="Apple Casual"/>
            </a:endParaRPr>
          </a:p>
        </p:txBody>
      </p:sp>
      <p:pic>
        <p:nvPicPr>
          <p:cNvPr id="4" name="Picture 3" descr="images-2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1328"/>
            <a:ext cx="4576345" cy="3546667"/>
          </a:xfrm>
          <a:prstGeom prst="rect">
            <a:avLst/>
          </a:prstGeom>
          <a:effectLst>
            <a:glow rad="101600">
              <a:schemeClr val="bg1">
                <a:alpha val="75000"/>
              </a:schemeClr>
            </a:glow>
            <a:softEdge rad="139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8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64069" y="0"/>
            <a:ext cx="6681721" cy="668172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4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01600">
              <a:schemeClr val="bg1">
                <a:alpha val="75000"/>
              </a:schemeClr>
            </a:glow>
            <a:softEdge rad="1016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7632" y="1235049"/>
            <a:ext cx="7717493" cy="30615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cap="small" dirty="0" smtClean="0">
                <a:solidFill>
                  <a:srgbClr val="FFFFFF"/>
                </a:solidFill>
                <a:latin typeface="Cracked"/>
                <a:cs typeface="Cracked"/>
              </a:rPr>
              <a:t>The Call of </a:t>
            </a:r>
          </a:p>
          <a:p>
            <a:pPr algn="ctr">
              <a:buNone/>
            </a:pPr>
            <a:r>
              <a:rPr lang="en-US" sz="8000" cap="small" dirty="0" smtClean="0">
                <a:solidFill>
                  <a:srgbClr val="FFFFFF"/>
                </a:solidFill>
                <a:latin typeface="Cracked"/>
                <a:cs typeface="Cracked"/>
              </a:rPr>
              <a:t>Simon the Fisherman</a:t>
            </a:r>
            <a:endParaRPr lang="en-US" sz="8000" cap="small" dirty="0">
              <a:solidFill>
                <a:srgbClr val="FFFFFF"/>
              </a:solidFill>
              <a:latin typeface="Cracked"/>
              <a:cs typeface="Cracked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56" y="92049"/>
            <a:ext cx="8541649" cy="1143000"/>
          </a:xfrm>
        </p:spPr>
        <p:txBody>
          <a:bodyPr>
            <a:noAutofit/>
          </a:bodyPr>
          <a:lstStyle/>
          <a:p>
            <a:pPr algn="ctr"/>
            <a:r>
              <a:rPr lang="en-US" sz="5500" i="1" dirty="0" smtClean="0">
                <a:solidFill>
                  <a:schemeClr val="bg1"/>
                </a:solidFill>
                <a:latin typeface="Arial"/>
                <a:cs typeface="Arial"/>
              </a:rPr>
              <a:t>Begin with Luke 5:1-11</a:t>
            </a:r>
            <a:endParaRPr lang="en-US" sz="55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127</TotalTime>
  <Words>178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Lectio Divina </vt:lpstr>
      <vt:lpstr>Lec-see-o Di-vee-na</vt:lpstr>
      <vt:lpstr>Step 1: Lectio</vt:lpstr>
      <vt:lpstr>Step 2: Meditatio</vt:lpstr>
      <vt:lpstr>Step 3: Oratio</vt:lpstr>
      <vt:lpstr>Step 4: Contemplatio</vt:lpstr>
      <vt:lpstr>Slide 7</vt:lpstr>
      <vt:lpstr>Begin with Luke 5:1-11</vt:lpstr>
    </vt:vector>
  </TitlesOfParts>
  <Company>Creighton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Lectio Divina </dc:title>
  <dc:creator>Maria DeMeuse</dc:creator>
  <cp:lastModifiedBy>Maria DeMeuse</cp:lastModifiedBy>
  <cp:revision>10</cp:revision>
  <dcterms:created xsi:type="dcterms:W3CDTF">2011-07-08T13:16:20Z</dcterms:created>
  <dcterms:modified xsi:type="dcterms:W3CDTF">2011-07-08T14:48:08Z</dcterms:modified>
</cp:coreProperties>
</file>