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Source Code Pro"/>
      <p:regular r:id="rId14"/>
      <p:bold r:id="rId15"/>
    </p:embeddedFont>
    <p:embeddedFont>
      <p:font typeface="Oswald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SourceCodePro-bold.fntdata"/><Relationship Id="rId14" Type="http://schemas.openxmlformats.org/officeDocument/2006/relationships/font" Target="fonts/SourceCodePro-regular.fntdata"/><Relationship Id="rId17" Type="http://schemas.openxmlformats.org/officeDocument/2006/relationships/font" Target="fonts/Oswald-bold.fntdata"/><Relationship Id="rId16" Type="http://schemas.openxmlformats.org/officeDocument/2006/relationships/font" Target="fonts/Oswa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3" name="Shape 53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12000"/>
            </a:lvl1pPr>
            <a:lvl2pPr lvl="1">
              <a:spcBef>
                <a:spcPts val="0"/>
              </a:spcBef>
              <a:buSzPct val="100000"/>
              <a:defRPr sz="12000"/>
            </a:lvl2pPr>
            <a:lvl3pPr lvl="2">
              <a:spcBef>
                <a:spcPts val="0"/>
              </a:spcBef>
              <a:buSzPct val="100000"/>
              <a:defRPr sz="12000"/>
            </a:lvl3pPr>
            <a:lvl4pPr lvl="3">
              <a:spcBef>
                <a:spcPts val="0"/>
              </a:spcBef>
              <a:buSzPct val="100000"/>
              <a:defRPr sz="12000"/>
            </a:lvl4pPr>
            <a:lvl5pPr lvl="4">
              <a:spcBef>
                <a:spcPts val="0"/>
              </a:spcBef>
              <a:buSzPct val="100000"/>
              <a:defRPr sz="12000"/>
            </a:lvl5pPr>
            <a:lvl6pPr lvl="5">
              <a:spcBef>
                <a:spcPts val="0"/>
              </a:spcBef>
              <a:buSzPct val="100000"/>
              <a:defRPr sz="12000"/>
            </a:lvl6pPr>
            <a:lvl7pPr lvl="6">
              <a:spcBef>
                <a:spcPts val="0"/>
              </a:spcBef>
              <a:buSzPct val="100000"/>
              <a:defRPr sz="12000"/>
            </a:lvl7pPr>
            <a:lvl8pPr lvl="7">
              <a:spcBef>
                <a:spcPts val="0"/>
              </a:spcBef>
              <a:buSzPct val="100000"/>
              <a:defRPr sz="12000"/>
            </a:lvl8pPr>
            <a:lvl9pPr lvl="8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1" name="Shape 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6" name="Shape 2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35" name="Shape 35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618203"/>
            <a:ext cx="2808000" cy="295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png"/><Relationship Id="rId4" Type="http://schemas.openxmlformats.org/officeDocument/2006/relationships/image" Target="../media/image0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02.png"/><Relationship Id="rId11" Type="http://schemas.openxmlformats.org/officeDocument/2006/relationships/image" Target="../media/image09.png"/><Relationship Id="rId10" Type="http://schemas.openxmlformats.org/officeDocument/2006/relationships/image" Target="../media/image07.png"/><Relationship Id="rId9" Type="http://schemas.openxmlformats.org/officeDocument/2006/relationships/image" Target="../media/image37.png"/><Relationship Id="rId5" Type="http://schemas.openxmlformats.org/officeDocument/2006/relationships/image" Target="../media/image00.png"/><Relationship Id="rId6" Type="http://schemas.openxmlformats.org/officeDocument/2006/relationships/image" Target="../media/image08.png"/><Relationship Id="rId7" Type="http://schemas.openxmlformats.org/officeDocument/2006/relationships/image" Target="../media/image04.png"/><Relationship Id="rId8" Type="http://schemas.openxmlformats.org/officeDocument/2006/relationships/image" Target="../media/image0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png"/><Relationship Id="rId4" Type="http://schemas.openxmlformats.org/officeDocument/2006/relationships/image" Target="../media/image07.png"/><Relationship Id="rId9" Type="http://schemas.openxmlformats.org/officeDocument/2006/relationships/image" Target="../media/image29.png"/><Relationship Id="rId5" Type="http://schemas.openxmlformats.org/officeDocument/2006/relationships/image" Target="../media/image32.jp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87550" y="318525"/>
            <a:ext cx="6428100" cy="1446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Safe Environment</a:t>
            </a:r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87650" y="3126200"/>
            <a:ext cx="2309700" cy="1758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Grades 7-9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800"/>
              <a:t>April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2016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049" y="1764512"/>
            <a:ext cx="3888050" cy="28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9849" y="425075"/>
            <a:ext cx="2890250" cy="423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0" y="-176975"/>
            <a:ext cx="5319600" cy="1289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Saint Michael the Archangel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Opening Prayer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58975" y="943750"/>
            <a:ext cx="5745000" cy="415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St. Michael the Archangel,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defend us in battle.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our defense against the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wickedness and snares of the Devil.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God rebuke him, we humbly pray, and do thou,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Prince of the heavenly hosts,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the power of God,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thrust into hell Satan,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all the evil spirits,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prowl about the world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seeking the ruin of souls. Amen</a:t>
            </a:r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975" y="255975"/>
            <a:ext cx="3282200" cy="46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D2E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b="7557" l="0" r="0" t="6664"/>
          <a:stretch/>
        </p:blipFill>
        <p:spPr>
          <a:xfrm>
            <a:off x="118412" y="241162"/>
            <a:ext cx="3923599" cy="46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304800" y="304800"/>
            <a:ext cx="2852100" cy="18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79" name="Shape 79"/>
          <p:cNvSpPr txBox="1"/>
          <p:nvPr>
            <p:ph type="title"/>
          </p:nvPr>
        </p:nvSpPr>
        <p:spPr>
          <a:xfrm>
            <a:off x="4530050" y="105500"/>
            <a:ext cx="4614000" cy="175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000">
                <a:solidFill>
                  <a:srgbClr val="000000"/>
                </a:solidFill>
              </a:rPr>
              <a:t>recognize that we are the Body of Christ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4947500" y="1863200"/>
            <a:ext cx="4149300" cy="113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Char char="●"/>
            </a:pPr>
            <a:r>
              <a:rPr b="1" lang="en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Treat Others As You Treat Yourself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Char char="○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Mystical Body of Christ - Sisters and Brothers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Char char="○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Corporal Works of Mercy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Char char="○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Spiritual Works of Mercy 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4994700" y="3256450"/>
            <a:ext cx="4149300" cy="175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Char char="●"/>
            </a:pPr>
            <a:r>
              <a:rPr b="1" lang="en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Virtue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mic Sans MS"/>
              <a:buChar char="○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Charity - the act of giving either in the form of money, food, prayer, or other kinds of help to people who are poor, sick, etc.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Char char="●"/>
            </a:pPr>
            <a:r>
              <a:rPr b="1" lang="en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Saint </a:t>
            </a:r>
          </a:p>
          <a:p>
            <a: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Char char="○"/>
            </a:pPr>
            <a:r>
              <a:rPr lang="en" sz="11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Blessed/Saint Mother Teresa of Calcutta 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800" y="510787"/>
            <a:ext cx="2776150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375" y="2163900"/>
            <a:ext cx="4315065" cy="28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3750" y="1253815"/>
            <a:ext cx="2465624" cy="317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400" y="1986434"/>
            <a:ext cx="4049974" cy="270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2774" y="451862"/>
            <a:ext cx="3137274" cy="23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9">
            <a:alphaModFix/>
          </a:blip>
          <a:srcRect b="0" l="12141" r="0" t="7740"/>
          <a:stretch/>
        </p:blipFill>
        <p:spPr>
          <a:xfrm>
            <a:off x="304800" y="2316650"/>
            <a:ext cx="3293800" cy="260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0787" y="1737600"/>
            <a:ext cx="2465625" cy="2465625"/>
          </a:xfrm>
          <a:prstGeom prst="rect">
            <a:avLst/>
          </a:prstGeom>
          <a:noFill/>
          <a:ln cap="flat" cmpd="sng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89" name="Shape 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18925" y="2441476"/>
            <a:ext cx="3137275" cy="2352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74EA7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4679750" y="18375"/>
            <a:ext cx="4336200" cy="1930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800">
                <a:solidFill>
                  <a:srgbClr val="000000"/>
                </a:solidFill>
              </a:rPr>
              <a:t>boundaries are important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159125" y="1948875"/>
            <a:ext cx="3549900" cy="15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Oswald"/>
              <a:buChar char="●"/>
            </a:pPr>
            <a:r>
              <a:rPr b="1" lang="en" sz="1800">
                <a:latin typeface="Oswald"/>
                <a:ea typeface="Oswald"/>
                <a:cs typeface="Oswald"/>
                <a:sym typeface="Oswald"/>
              </a:rPr>
              <a:t>Importance of Boundaries </a:t>
            </a:r>
          </a:p>
          <a:p>
            <a:pPr indent="-304800" lvl="1" marL="914400" rtl="0">
              <a:lnSpc>
                <a:spcPct val="115000"/>
              </a:lnSpc>
              <a:spcBef>
                <a:spcPts val="0"/>
              </a:spcBef>
              <a:buSzPct val="100000"/>
              <a:buFont typeface="Oswald"/>
              <a:buChar char="○"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Different types of boundaries: geographical boundaries &amp; personal  </a:t>
            </a:r>
          </a:p>
          <a:p>
            <a:pPr indent="-304800" lvl="1" marL="914400" rtl="0">
              <a:lnSpc>
                <a:spcPct val="115000"/>
              </a:lnSpc>
              <a:spcBef>
                <a:spcPts val="0"/>
              </a:spcBef>
              <a:buSzPct val="100000"/>
              <a:buFont typeface="Oswald"/>
              <a:buChar char="○"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Assertivene</a:t>
            </a:r>
            <a:r>
              <a:rPr lang="en" sz="1200">
                <a:latin typeface="Oswald"/>
                <a:ea typeface="Oswald"/>
                <a:cs typeface="Oswald"/>
                <a:sym typeface="Oswald"/>
              </a:rPr>
              <a:t>ss  - </a:t>
            </a:r>
            <a:r>
              <a:rPr lang="en" sz="1100">
                <a:latin typeface="Oswald"/>
                <a:ea typeface="Oswald"/>
                <a:cs typeface="Oswald"/>
                <a:sym typeface="Oswald"/>
              </a:rPr>
              <a:t>self-assured confidence that often results in bold action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159125" y="3103575"/>
            <a:ext cx="3999900" cy="17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Oswald"/>
              <a:buChar char="●"/>
            </a:pPr>
            <a:r>
              <a:rPr b="1" lang="en" sz="1800">
                <a:latin typeface="Oswald"/>
                <a:ea typeface="Oswald"/>
                <a:cs typeface="Oswald"/>
                <a:sym typeface="Oswald"/>
              </a:rPr>
              <a:t>Virtue</a:t>
            </a:r>
          </a:p>
          <a:p>
            <a:pPr indent="-304800" lvl="1" marL="914400" rtl="0">
              <a:lnSpc>
                <a:spcPct val="115000"/>
              </a:lnSpc>
              <a:spcBef>
                <a:spcPts val="0"/>
              </a:spcBef>
              <a:buSzPct val="100000"/>
              <a:buFont typeface="Oswald"/>
              <a:buChar char="○"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Foresight - Learn how to gather information in order to make the right decision for the long term 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Oswald"/>
              <a:buChar char="●"/>
            </a:pPr>
            <a:r>
              <a:rPr b="1" lang="en" sz="1800">
                <a:latin typeface="Oswald"/>
                <a:ea typeface="Oswald"/>
                <a:cs typeface="Oswald"/>
                <a:sym typeface="Oswald"/>
              </a:rPr>
              <a:t>Saint</a:t>
            </a:r>
          </a:p>
          <a:p>
            <a:pPr indent="-298450" lvl="1" marL="914400" rtl="0">
              <a:lnSpc>
                <a:spcPct val="115000"/>
              </a:lnSpc>
              <a:spcBef>
                <a:spcPts val="0"/>
              </a:spcBef>
              <a:buSzPct val="100000"/>
              <a:buFont typeface="Oswald"/>
              <a:buChar char="○"/>
            </a:pPr>
            <a:r>
              <a:rPr lang="en" sz="1100">
                <a:latin typeface="Oswald"/>
                <a:ea typeface="Oswald"/>
                <a:cs typeface="Oswald"/>
                <a:sym typeface="Oswald"/>
              </a:rPr>
              <a:t>St. Ignatius of Loyola 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b="0" l="0" r="-21951" t="0"/>
          <a:stretch/>
        </p:blipFill>
        <p:spPr>
          <a:xfrm>
            <a:off x="0" y="-3"/>
            <a:ext cx="5349401" cy="109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 b="12891" l="0" r="0" t="0"/>
          <a:stretch/>
        </p:blipFill>
        <p:spPr>
          <a:xfrm>
            <a:off x="1879649" y="446562"/>
            <a:ext cx="3009050" cy="14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1100" y="1678462"/>
            <a:ext cx="238125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8999" y="2384475"/>
            <a:ext cx="3175450" cy="211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7">
            <a:alphaModFix/>
          </a:blip>
          <a:srcRect b="17641" l="0" r="0" t="0"/>
          <a:stretch/>
        </p:blipFill>
        <p:spPr>
          <a:xfrm>
            <a:off x="4559912" y="2910450"/>
            <a:ext cx="4135361" cy="191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9025" y="506887"/>
            <a:ext cx="2614375" cy="42576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9">
            <a:alphaModFix/>
          </a:blip>
          <a:srcRect b="22887" l="1244" r="0" t="0"/>
          <a:stretch/>
        </p:blipFill>
        <p:spPr>
          <a:xfrm>
            <a:off x="2866437" y="2652525"/>
            <a:ext cx="3135924" cy="2112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2" type="body"/>
          </p:nvPr>
        </p:nvSpPr>
        <p:spPr>
          <a:xfrm>
            <a:off x="4482875" y="58975"/>
            <a:ext cx="2146800" cy="2005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swald"/>
            </a:pPr>
            <a:r>
              <a:rPr b="1" lang="en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Saint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St. Maria Goretti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swald"/>
            </a:pPr>
            <a:r>
              <a:rPr b="1" lang="en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Virtue  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Purity - reflection of eternal beauty; living as God lives; unsoiled 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9" name="Shape 109"/>
          <p:cNvSpPr txBox="1"/>
          <p:nvPr>
            <p:ph type="title"/>
          </p:nvPr>
        </p:nvSpPr>
        <p:spPr>
          <a:xfrm>
            <a:off x="0" y="0"/>
            <a:ext cx="4423800" cy="2005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000">
                <a:solidFill>
                  <a:srgbClr val="000000"/>
                </a:solidFill>
              </a:rPr>
              <a:t>Our Body &amp; Our Spirit were created good</a:t>
            </a:r>
          </a:p>
        </p:txBody>
      </p:sp>
      <p:sp>
        <p:nvSpPr>
          <p:cNvPr id="110" name="Shape 110"/>
          <p:cNvSpPr txBox="1"/>
          <p:nvPr>
            <p:ph idx="1" type="subTitle"/>
          </p:nvPr>
        </p:nvSpPr>
        <p:spPr>
          <a:xfrm>
            <a:off x="94350" y="1894925"/>
            <a:ext cx="4524900" cy="207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Created to know, love, and serve God</a:t>
            </a: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Not everyone chooses to do so - Alessandro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Physical, Mental, Emotional, and Spiritual Health is a gift from God </a:t>
            </a: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Distortion </a:t>
            </a: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People use other people and harm the other’s physical, mental, emotional, and spiritual health</a:t>
            </a: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2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Made with Dignity : Respected and Cherished</a:t>
            </a:r>
            <a:r>
              <a:rPr b="1" lang="en" sz="18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	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b="0" l="0" r="0" t="8483"/>
          <a:stretch/>
        </p:blipFill>
        <p:spPr>
          <a:xfrm>
            <a:off x="6578225" y="58974"/>
            <a:ext cx="2707324" cy="31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050" y="2064375"/>
            <a:ext cx="1789387" cy="119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9025" y="3330000"/>
            <a:ext cx="382905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6">
            <a:alphaModFix/>
          </a:blip>
          <a:srcRect b="7548" l="18914" r="20888" t="9131"/>
          <a:stretch/>
        </p:blipFill>
        <p:spPr>
          <a:xfrm>
            <a:off x="5698787" y="2585262"/>
            <a:ext cx="2489526" cy="20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>
            <p:ph idx="1" type="subTitle"/>
          </p:nvPr>
        </p:nvSpPr>
        <p:spPr>
          <a:xfrm>
            <a:off x="94350" y="3893000"/>
            <a:ext cx="4524900" cy="118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How do we become like saints and avoid using ourselves for purposes that God did not intend? 	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225" y="1049337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8325" y="372950"/>
            <a:ext cx="3543675" cy="352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9525" y="2585275"/>
            <a:ext cx="3428810" cy="227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0" y="-87350"/>
            <a:ext cx="6767400" cy="108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So what did we talk about???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849" y="1068232"/>
            <a:ext cx="3127496" cy="393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>
            <p:ph type="title"/>
          </p:nvPr>
        </p:nvSpPr>
        <p:spPr>
          <a:xfrm>
            <a:off x="0" y="1556500"/>
            <a:ext cx="2677800" cy="2678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Recognize that we are the Body of Christ</a:t>
            </a:r>
          </a:p>
        </p:txBody>
      </p:sp>
      <p:sp>
        <p:nvSpPr>
          <p:cNvPr id="126" name="Shape 126"/>
          <p:cNvSpPr txBox="1"/>
          <p:nvPr>
            <p:ph type="title"/>
          </p:nvPr>
        </p:nvSpPr>
        <p:spPr>
          <a:xfrm>
            <a:off x="6205225" y="997450"/>
            <a:ext cx="2784300" cy="1456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Boundaries are important</a:t>
            </a:r>
          </a:p>
        </p:txBody>
      </p:sp>
      <p:sp>
        <p:nvSpPr>
          <p:cNvPr id="127" name="Shape 127"/>
          <p:cNvSpPr txBox="1"/>
          <p:nvPr>
            <p:ph type="title"/>
          </p:nvPr>
        </p:nvSpPr>
        <p:spPr>
          <a:xfrm>
            <a:off x="6033625" y="2619300"/>
            <a:ext cx="3127500" cy="2182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Our Body &amp; Our Spirit were created good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5A6BD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70775" y="70775"/>
            <a:ext cx="8269800" cy="1061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Back in your Classroom...</a:t>
            </a: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 b="6426" l="33801" r="36783" t="24769"/>
          <a:stretch/>
        </p:blipFill>
        <p:spPr>
          <a:xfrm>
            <a:off x="70775" y="1026575"/>
            <a:ext cx="2689723" cy="35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 b="7097" l="33288" r="37938" t="31189"/>
          <a:stretch/>
        </p:blipFill>
        <p:spPr>
          <a:xfrm>
            <a:off x="3103049" y="1026575"/>
            <a:ext cx="2631124" cy="317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 b="9139" l="32785" r="35989" t="25252"/>
          <a:stretch/>
        </p:blipFill>
        <p:spPr>
          <a:xfrm>
            <a:off x="3197450" y="1557425"/>
            <a:ext cx="2855299" cy="337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6">
            <a:alphaModFix/>
          </a:blip>
          <a:srcRect b="5958" l="33957" r="38171" t="31192"/>
          <a:stretch/>
        </p:blipFill>
        <p:spPr>
          <a:xfrm>
            <a:off x="6265125" y="1073775"/>
            <a:ext cx="2548526" cy="32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7">
            <a:alphaModFix/>
          </a:blip>
          <a:srcRect b="6364" l="33324" r="38806" t="24826"/>
          <a:stretch/>
        </p:blipFill>
        <p:spPr>
          <a:xfrm>
            <a:off x="6595475" y="1557424"/>
            <a:ext cx="2548526" cy="35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>
        <p14:prism dir="l"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0" y="-176975"/>
            <a:ext cx="5319600" cy="1289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Saint Michael the Archangel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Closing Prayer</a:t>
            </a:r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58975" y="943750"/>
            <a:ext cx="5745000" cy="415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St. Michael the Archangel,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defend us in battle.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our defense against the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wickedness and snares of the Devil.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God rebuke him, we humbly pray, and do thou,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Prince of the heavenly hosts,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the power of God,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thrust into hell Satan,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all the evil spirits,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prowl about the world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seeking the ruin of souls. Amen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975" y="255975"/>
            <a:ext cx="3282200" cy="46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687" y="255975"/>
            <a:ext cx="2465625" cy="2465625"/>
          </a:xfrm>
          <a:prstGeom prst="rect">
            <a:avLst/>
          </a:prstGeom>
          <a:noFill/>
          <a:ln cap="flat" cmpd="sng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3425" y="128275"/>
            <a:ext cx="2340561" cy="3811774"/>
          </a:xfrm>
          <a:prstGeom prst="rect">
            <a:avLst/>
          </a:prstGeom>
          <a:noFill/>
          <a:ln cap="flat" cmpd="sng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b="0" l="0" r="0" t="8483"/>
          <a:stretch/>
        </p:blipFill>
        <p:spPr>
          <a:xfrm>
            <a:off x="2751312" y="1227276"/>
            <a:ext cx="2998823" cy="34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5662" y="55537"/>
            <a:ext cx="2913387" cy="52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405" y="943738"/>
            <a:ext cx="2722719" cy="381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7900" y="2671723"/>
            <a:ext cx="4134825" cy="260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E599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15846" l="0" r="0" t="0"/>
          <a:stretch/>
        </p:blipFill>
        <p:spPr>
          <a:xfrm>
            <a:off x="750175" y="141775"/>
            <a:ext cx="3146655" cy="47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650" y="98939"/>
            <a:ext cx="2778625" cy="494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5">
            <a:alphaModFix/>
          </a:blip>
          <a:srcRect b="-5059" l="6010" r="-6010" t="5060"/>
          <a:stretch/>
        </p:blipFill>
        <p:spPr>
          <a:xfrm>
            <a:off x="7810472" y="1476900"/>
            <a:ext cx="1964124" cy="349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-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