
<file path=[Content_Types].xml><?xml version="1.0" encoding="utf-8"?>
<Types xmlns="http://schemas.openxmlformats.org/package/2006/content-types">
  <Override PartName="/ppt/slides/slide45.xml" ContentType="application/vnd.openxmlformats-officedocument.presentationml.slide+xml"/>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Default Extension="jpeg" ContentType="image/jpeg"/>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Override PartName="/ppt/slides/slide46.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50.xml" ContentType="application/vnd.openxmlformats-officedocument.presentationml.slide+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slides/slide39.xml" ContentType="application/vnd.openxmlformats-officedocument.presentationml.slide+xml"/>
  <Override PartName="/ppt/charts/chart1.xml" ContentType="application/vnd.openxmlformats-officedocument.drawingml.chart+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s/slide31.xml" ContentType="application/vnd.openxmlformats-officedocument.presentationml.slide+xml"/>
  <Override PartName="/ppt/slides/slide47.xml" ContentType="application/vnd.openxmlformats-officedocument.presentationml.slide+xml"/>
  <Override PartName="/ppt/slides/slide43.xml" ContentType="application/vnd.openxmlformats-officedocument.presentationml.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charts/chart2.xml" ContentType="application/vnd.openxmlformats-officedocument.drawingml.chart+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48.xml" ContentType="application/vnd.openxmlformats-officedocument.presentationml.slide+xml"/>
  <Override PartName="/ppt/slides/slide20.xml" ContentType="application/vnd.openxmlformats-officedocument.presentationml.slide+xml"/>
  <Override PartName="/ppt/slides/slide44.xml" ContentType="application/vnd.openxmlformats-officedocument.presentationml.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s/slide49.xml" ContentType="application/vnd.openxmlformats-officedocument.presentationml.slide+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52"/>
  </p:notesMasterIdLst>
  <p:handoutMasterIdLst>
    <p:handoutMasterId r:id="rId53"/>
  </p:handoutMasterIdLst>
  <p:sldIdLst>
    <p:sldId id="256" r:id="rId2"/>
    <p:sldId id="261" r:id="rId3"/>
    <p:sldId id="270" r:id="rId4"/>
    <p:sldId id="284" r:id="rId5"/>
    <p:sldId id="257" r:id="rId6"/>
    <p:sldId id="306" r:id="rId7"/>
    <p:sldId id="301" r:id="rId8"/>
    <p:sldId id="262" r:id="rId9"/>
    <p:sldId id="258" r:id="rId10"/>
    <p:sldId id="260" r:id="rId11"/>
    <p:sldId id="263" r:id="rId12"/>
    <p:sldId id="281" r:id="rId13"/>
    <p:sldId id="285" r:id="rId14"/>
    <p:sldId id="264" r:id="rId15"/>
    <p:sldId id="265" r:id="rId16"/>
    <p:sldId id="266" r:id="rId17"/>
    <p:sldId id="267" r:id="rId18"/>
    <p:sldId id="286" r:id="rId19"/>
    <p:sldId id="268" r:id="rId20"/>
    <p:sldId id="269" r:id="rId21"/>
    <p:sldId id="274" r:id="rId22"/>
    <p:sldId id="279" r:id="rId23"/>
    <p:sldId id="280" r:id="rId24"/>
    <p:sldId id="295" r:id="rId25"/>
    <p:sldId id="273" r:id="rId26"/>
    <p:sldId id="271" r:id="rId27"/>
    <p:sldId id="272" r:id="rId28"/>
    <p:sldId id="275" r:id="rId29"/>
    <p:sldId id="276" r:id="rId30"/>
    <p:sldId id="277" r:id="rId31"/>
    <p:sldId id="278" r:id="rId32"/>
    <p:sldId id="302" r:id="rId33"/>
    <p:sldId id="303" r:id="rId34"/>
    <p:sldId id="304" r:id="rId35"/>
    <p:sldId id="305" r:id="rId36"/>
    <p:sldId id="283" r:id="rId37"/>
    <p:sldId id="282" r:id="rId38"/>
    <p:sldId id="299" r:id="rId39"/>
    <p:sldId id="296" r:id="rId40"/>
    <p:sldId id="297" r:id="rId41"/>
    <p:sldId id="298" r:id="rId42"/>
    <p:sldId id="287" r:id="rId43"/>
    <p:sldId id="288" r:id="rId44"/>
    <p:sldId id="289" r:id="rId45"/>
    <p:sldId id="290" r:id="rId46"/>
    <p:sldId id="294" r:id="rId47"/>
    <p:sldId id="291" r:id="rId48"/>
    <p:sldId id="292" r:id="rId49"/>
    <p:sldId id="293" r:id="rId50"/>
    <p:sldId id="300" r:id="rId5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79" d="100"/>
          <a:sy n="79" d="100"/>
        </p:scale>
        <p:origin x="-76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22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handoutMaster" Target="handoutMasters/handoutMaster1.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oleObject" Target="file:///C:\ACES%20Xavier\ACRE%20May%202005.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ACES%20Xavier\ACRE%20Xavier%20Results%202009-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2"/>
  <c:chart>
    <c:title>
      <c:tx>
        <c:rich>
          <a:bodyPr/>
          <a:lstStyle/>
          <a:p>
            <a:pPr>
              <a:defRPr sz="1200" b="1" i="0" u="none" strike="noStrike" baseline="0">
                <a:solidFill>
                  <a:srgbClr val="000000"/>
                </a:solidFill>
                <a:latin typeface="Arial"/>
                <a:ea typeface="Arial"/>
                <a:cs typeface="Arial"/>
              </a:defRPr>
            </a:pPr>
            <a:r>
              <a:rPr lang="en-US" dirty="0"/>
              <a:t>ACRE Grade 8 Domain Summary</a:t>
            </a:r>
          </a:p>
        </c:rich>
      </c:tx>
      <c:layout>
        <c:manualLayout>
          <c:xMode val="edge"/>
          <c:yMode val="edge"/>
          <c:x val="0.358803986710964"/>
          <c:y val="0.0196399345335515"/>
        </c:manualLayout>
      </c:layout>
      <c:spPr>
        <a:noFill/>
        <a:ln w="25400">
          <a:noFill/>
        </a:ln>
      </c:spPr>
    </c:title>
    <c:plotArea>
      <c:layout>
        <c:manualLayout>
          <c:layoutTarget val="inner"/>
          <c:xMode val="edge"/>
          <c:yMode val="edge"/>
          <c:x val="0.118493909191584"/>
          <c:y val="0.121112929623568"/>
          <c:w val="0.751937984496124"/>
          <c:h val="0.600654664484452"/>
        </c:manualLayout>
      </c:layout>
      <c:barChart>
        <c:barDir val="col"/>
        <c:grouping val="clustered"/>
        <c:ser>
          <c:idx val="0"/>
          <c:order val="0"/>
          <c:tx>
            <c:strRef>
              <c:f>Sheet1!$B$2</c:f>
              <c:strCache>
                <c:ptCount val="1"/>
                <c:pt idx="0">
                  <c:v>Nat. Ave.</c:v>
                </c:pt>
              </c:strCache>
            </c:strRef>
          </c:tx>
          <c:spPr>
            <a:solidFill>
              <a:srgbClr val="9999FF"/>
            </a:solidFill>
            <a:ln w="12700">
              <a:solidFill>
                <a:srgbClr val="000000"/>
              </a:solidFill>
              <a:prstDash val="solid"/>
            </a:ln>
          </c:spPr>
          <c:cat>
            <c:strRef>
              <c:f>Sheet1!$A$3:$A$11</c:f>
              <c:strCache>
                <c:ptCount val="9"/>
                <c:pt idx="0">
                  <c:v>God-Father, Son, Spirit</c:v>
                </c:pt>
                <c:pt idx="1">
                  <c:v>Church</c:v>
                </c:pt>
                <c:pt idx="2">
                  <c:v>Liturgy, Sacraments</c:v>
                </c:pt>
                <c:pt idx="3">
                  <c:v>Revelation, Scripture, Faith</c:v>
                </c:pt>
                <c:pt idx="4">
                  <c:v>Life in Christ</c:v>
                </c:pt>
                <c:pt idx="5">
                  <c:v>Church History</c:v>
                </c:pt>
                <c:pt idx="6">
                  <c:v>Prayer/Religious Practices</c:v>
                </c:pt>
                <c:pt idx="7">
                  <c:v>Catholic Faith Literacy</c:v>
                </c:pt>
                <c:pt idx="8">
                  <c:v>Average</c:v>
                </c:pt>
              </c:strCache>
            </c:strRef>
          </c:cat>
          <c:val>
            <c:numRef>
              <c:f>Sheet1!$B$3:$B$11</c:f>
              <c:numCache>
                <c:formatCode>0.0</c:formatCode>
                <c:ptCount val="9"/>
                <c:pt idx="0">
                  <c:v>79.0</c:v>
                </c:pt>
                <c:pt idx="1">
                  <c:v>71.0</c:v>
                </c:pt>
                <c:pt idx="2">
                  <c:v>69.0</c:v>
                </c:pt>
                <c:pt idx="3">
                  <c:v>75.0</c:v>
                </c:pt>
                <c:pt idx="4">
                  <c:v>77.0</c:v>
                </c:pt>
                <c:pt idx="5">
                  <c:v>58.0</c:v>
                </c:pt>
                <c:pt idx="6">
                  <c:v>72.0</c:v>
                </c:pt>
                <c:pt idx="7">
                  <c:v>66.0</c:v>
                </c:pt>
                <c:pt idx="8">
                  <c:v>70.87499999999998</c:v>
                </c:pt>
              </c:numCache>
            </c:numRef>
          </c:val>
        </c:ser>
        <c:ser>
          <c:idx val="1"/>
          <c:order val="1"/>
          <c:tx>
            <c:strRef>
              <c:f>Sheet1!$C$2</c:f>
              <c:strCache>
                <c:ptCount val="1"/>
                <c:pt idx="0">
                  <c:v>SJMS 03</c:v>
                </c:pt>
              </c:strCache>
            </c:strRef>
          </c:tx>
          <c:spPr>
            <a:solidFill>
              <a:srgbClr val="993366"/>
            </a:solidFill>
            <a:ln w="12700">
              <a:solidFill>
                <a:srgbClr val="000000"/>
              </a:solidFill>
              <a:prstDash val="solid"/>
            </a:ln>
          </c:spPr>
          <c:cat>
            <c:strRef>
              <c:f>Sheet1!$A$3:$A$11</c:f>
              <c:strCache>
                <c:ptCount val="9"/>
                <c:pt idx="0">
                  <c:v>God-Father, Son, Spirit</c:v>
                </c:pt>
                <c:pt idx="1">
                  <c:v>Church</c:v>
                </c:pt>
                <c:pt idx="2">
                  <c:v>Liturgy, Sacraments</c:v>
                </c:pt>
                <c:pt idx="3">
                  <c:v>Revelation, Scripture, Faith</c:v>
                </c:pt>
                <c:pt idx="4">
                  <c:v>Life in Christ</c:v>
                </c:pt>
                <c:pt idx="5">
                  <c:v>Church History</c:v>
                </c:pt>
                <c:pt idx="6">
                  <c:v>Prayer/Religious Practices</c:v>
                </c:pt>
                <c:pt idx="7">
                  <c:v>Catholic Faith Literacy</c:v>
                </c:pt>
                <c:pt idx="8">
                  <c:v>Average</c:v>
                </c:pt>
              </c:strCache>
            </c:strRef>
          </c:cat>
          <c:val>
            <c:numRef>
              <c:f>Sheet1!$C$3:$C$11</c:f>
              <c:numCache>
                <c:formatCode>0.0</c:formatCode>
                <c:ptCount val="9"/>
                <c:pt idx="0">
                  <c:v>84.0</c:v>
                </c:pt>
                <c:pt idx="1">
                  <c:v>69.0</c:v>
                </c:pt>
                <c:pt idx="2">
                  <c:v>73.0</c:v>
                </c:pt>
                <c:pt idx="3">
                  <c:v>73.0</c:v>
                </c:pt>
                <c:pt idx="4">
                  <c:v>78.0</c:v>
                </c:pt>
                <c:pt idx="5">
                  <c:v>57.0</c:v>
                </c:pt>
                <c:pt idx="6">
                  <c:v>74.0</c:v>
                </c:pt>
                <c:pt idx="7">
                  <c:v>66.0</c:v>
                </c:pt>
                <c:pt idx="8">
                  <c:v>71.8</c:v>
                </c:pt>
              </c:numCache>
            </c:numRef>
          </c:val>
        </c:ser>
        <c:ser>
          <c:idx val="2"/>
          <c:order val="2"/>
          <c:tx>
            <c:strRef>
              <c:f>Sheet1!$D$2</c:f>
              <c:strCache>
                <c:ptCount val="1"/>
                <c:pt idx="0">
                  <c:v>SJMS May 05</c:v>
                </c:pt>
              </c:strCache>
            </c:strRef>
          </c:tx>
          <c:spPr>
            <a:solidFill>
              <a:srgbClr val="FFFFCC"/>
            </a:solidFill>
            <a:ln w="12700">
              <a:solidFill>
                <a:srgbClr val="000000"/>
              </a:solidFill>
              <a:prstDash val="solid"/>
            </a:ln>
          </c:spPr>
          <c:cat>
            <c:strRef>
              <c:f>Sheet1!$A$3:$A$11</c:f>
              <c:strCache>
                <c:ptCount val="9"/>
                <c:pt idx="0">
                  <c:v>God-Father, Son, Spirit</c:v>
                </c:pt>
                <c:pt idx="1">
                  <c:v>Church</c:v>
                </c:pt>
                <c:pt idx="2">
                  <c:v>Liturgy, Sacraments</c:v>
                </c:pt>
                <c:pt idx="3">
                  <c:v>Revelation, Scripture, Faith</c:v>
                </c:pt>
                <c:pt idx="4">
                  <c:v>Life in Christ</c:v>
                </c:pt>
                <c:pt idx="5">
                  <c:v>Church History</c:v>
                </c:pt>
                <c:pt idx="6">
                  <c:v>Prayer/Religious Practices</c:v>
                </c:pt>
                <c:pt idx="7">
                  <c:v>Catholic Faith Literacy</c:v>
                </c:pt>
                <c:pt idx="8">
                  <c:v>Average</c:v>
                </c:pt>
              </c:strCache>
            </c:strRef>
          </c:cat>
          <c:val>
            <c:numRef>
              <c:f>Sheet1!$D$3:$D$11</c:f>
              <c:numCache>
                <c:formatCode>0.0</c:formatCode>
                <c:ptCount val="9"/>
                <c:pt idx="0">
                  <c:v>83.0</c:v>
                </c:pt>
                <c:pt idx="1">
                  <c:v>75.0</c:v>
                </c:pt>
                <c:pt idx="2">
                  <c:v>80.0</c:v>
                </c:pt>
                <c:pt idx="3">
                  <c:v>76.0</c:v>
                </c:pt>
                <c:pt idx="4">
                  <c:v>80.0</c:v>
                </c:pt>
                <c:pt idx="5">
                  <c:v>69.0</c:v>
                </c:pt>
                <c:pt idx="6">
                  <c:v>72.0</c:v>
                </c:pt>
                <c:pt idx="7">
                  <c:v>71.0</c:v>
                </c:pt>
                <c:pt idx="8">
                  <c:v>75.75</c:v>
                </c:pt>
              </c:numCache>
            </c:numRef>
          </c:val>
        </c:ser>
        <c:ser>
          <c:idx val="3"/>
          <c:order val="3"/>
          <c:tx>
            <c:strRef>
              <c:f>Sheet1!$E$2</c:f>
              <c:strCache>
                <c:ptCount val="1"/>
                <c:pt idx="0">
                  <c:v>SJMS 06</c:v>
                </c:pt>
              </c:strCache>
            </c:strRef>
          </c:tx>
          <c:spPr>
            <a:solidFill>
              <a:srgbClr val="CCFFFF"/>
            </a:solidFill>
            <a:ln w="12700">
              <a:solidFill>
                <a:srgbClr val="000000"/>
              </a:solidFill>
              <a:prstDash val="solid"/>
            </a:ln>
          </c:spPr>
          <c:cat>
            <c:strRef>
              <c:f>Sheet1!$A$3:$A$11</c:f>
              <c:strCache>
                <c:ptCount val="9"/>
                <c:pt idx="0">
                  <c:v>God-Father, Son, Spirit</c:v>
                </c:pt>
                <c:pt idx="1">
                  <c:v>Church</c:v>
                </c:pt>
                <c:pt idx="2">
                  <c:v>Liturgy, Sacraments</c:v>
                </c:pt>
                <c:pt idx="3">
                  <c:v>Revelation, Scripture, Faith</c:v>
                </c:pt>
                <c:pt idx="4">
                  <c:v>Life in Christ</c:v>
                </c:pt>
                <c:pt idx="5">
                  <c:v>Church History</c:v>
                </c:pt>
                <c:pt idx="6">
                  <c:v>Prayer/Religious Practices</c:v>
                </c:pt>
                <c:pt idx="7">
                  <c:v>Catholic Faith Literacy</c:v>
                </c:pt>
                <c:pt idx="8">
                  <c:v>Average</c:v>
                </c:pt>
              </c:strCache>
            </c:strRef>
          </c:cat>
          <c:val>
            <c:numRef>
              <c:f>Sheet1!$E$3:$E$11</c:f>
              <c:numCache>
                <c:formatCode>0.0</c:formatCode>
                <c:ptCount val="9"/>
                <c:pt idx="0">
                  <c:v>82.0</c:v>
                </c:pt>
                <c:pt idx="1">
                  <c:v>68.0</c:v>
                </c:pt>
                <c:pt idx="2">
                  <c:v>71.0</c:v>
                </c:pt>
                <c:pt idx="3">
                  <c:v>70.0</c:v>
                </c:pt>
                <c:pt idx="4">
                  <c:v>80.0</c:v>
                </c:pt>
                <c:pt idx="5">
                  <c:v>61.0</c:v>
                </c:pt>
                <c:pt idx="6">
                  <c:v>68.0</c:v>
                </c:pt>
                <c:pt idx="7">
                  <c:v>65.0</c:v>
                </c:pt>
                <c:pt idx="8">
                  <c:v>70.62499999999998</c:v>
                </c:pt>
              </c:numCache>
            </c:numRef>
          </c:val>
        </c:ser>
        <c:dLbls/>
        <c:axId val="425814760"/>
        <c:axId val="373543176"/>
      </c:barChart>
      <c:catAx>
        <c:axId val="425814760"/>
        <c:scaling>
          <c:orientation val="minMax"/>
        </c:scaling>
        <c:axPos val="b"/>
        <c:title>
          <c:tx>
            <c:rich>
              <a:bodyPr/>
              <a:lstStyle/>
              <a:p>
                <a:pPr>
                  <a:defRPr sz="1000" b="1" i="0" u="none" strike="noStrike" baseline="0">
                    <a:solidFill>
                      <a:srgbClr val="000000"/>
                    </a:solidFill>
                    <a:latin typeface="Arial"/>
                    <a:ea typeface="Arial"/>
                    <a:cs typeface="Arial"/>
                  </a:defRPr>
                </a:pPr>
                <a:r>
                  <a:rPr lang="en-US" dirty="0"/>
                  <a:t>Content Area</a:t>
                </a:r>
              </a:p>
            </c:rich>
          </c:tx>
          <c:layout>
            <c:manualLayout>
              <c:xMode val="edge"/>
              <c:yMode val="edge"/>
              <c:x val="0.446290143964563"/>
              <c:y val="0.944353518821604"/>
            </c:manualLayout>
          </c:layout>
          <c:spPr>
            <a:noFill/>
            <a:ln w="25400">
              <a:noFill/>
            </a:ln>
          </c:spPr>
        </c:title>
        <c:numFmt formatCode="General" sourceLinked="1"/>
        <c:tickLblPos val="nextTo"/>
        <c:spPr>
          <a:ln w="3175">
            <a:solidFill>
              <a:srgbClr val="000000"/>
            </a:solidFill>
            <a:prstDash val="solid"/>
          </a:ln>
        </c:spPr>
        <c:txPr>
          <a:bodyPr rot="-2700000" vert="horz"/>
          <a:lstStyle/>
          <a:p>
            <a:pPr>
              <a:defRPr sz="1000" b="0" i="0" u="none" strike="noStrike" baseline="0">
                <a:solidFill>
                  <a:srgbClr val="000000"/>
                </a:solidFill>
                <a:latin typeface="Arial"/>
                <a:ea typeface="Arial"/>
                <a:cs typeface="Arial"/>
              </a:defRPr>
            </a:pPr>
            <a:endParaRPr lang="en-US"/>
          </a:p>
        </c:txPr>
        <c:crossAx val="373543176"/>
        <c:crosses val="autoZero"/>
        <c:auto val="1"/>
        <c:lblAlgn val="ctr"/>
        <c:lblOffset val="100"/>
        <c:tickLblSkip val="1"/>
        <c:tickMarkSkip val="1"/>
      </c:catAx>
      <c:valAx>
        <c:axId val="373543176"/>
        <c:scaling>
          <c:orientation val="minMax"/>
        </c:scaling>
        <c:axPos val="l"/>
        <c:majorGridlines>
          <c:spPr>
            <a:ln w="3175">
              <a:solidFill>
                <a:srgbClr val="000000"/>
              </a:solidFill>
              <a:prstDash val="solid"/>
            </a:ln>
          </c:spPr>
        </c:majorGridlines>
        <c:title>
          <c:tx>
            <c:rich>
              <a:bodyPr/>
              <a:lstStyle/>
              <a:p>
                <a:pPr>
                  <a:defRPr sz="1000" b="1" i="0" u="none" strike="noStrike" baseline="0">
                    <a:solidFill>
                      <a:srgbClr val="000000"/>
                    </a:solidFill>
                    <a:latin typeface="Arial"/>
                    <a:ea typeface="Arial"/>
                    <a:cs typeface="Arial"/>
                  </a:defRPr>
                </a:pPr>
                <a:r>
                  <a:rPr lang="en-US" dirty="0"/>
                  <a:t>Percentage</a:t>
                </a:r>
              </a:p>
            </c:rich>
          </c:tx>
          <c:layout>
            <c:manualLayout>
              <c:xMode val="edge"/>
              <c:yMode val="edge"/>
              <c:x val="0.0121816168327796"/>
              <c:y val="0.358428805237317"/>
            </c:manualLayout>
          </c:layout>
          <c:spPr>
            <a:noFill/>
            <a:ln w="25400">
              <a:noFill/>
            </a:ln>
          </c:spPr>
        </c:title>
        <c:numFmt formatCode="0.0"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425814760"/>
        <c:crosses val="autoZero"/>
        <c:crossBetween val="between"/>
      </c:valAx>
      <c:spPr>
        <a:solidFill>
          <a:srgbClr val="C0C0C0"/>
        </a:solidFill>
        <a:ln w="12700">
          <a:solidFill>
            <a:srgbClr val="808080"/>
          </a:solidFill>
          <a:prstDash val="solid"/>
        </a:ln>
      </c:spPr>
    </c:plotArea>
    <c:legend>
      <c:legendPos val="r"/>
      <c:layout>
        <c:manualLayout>
          <c:xMode val="edge"/>
          <c:yMode val="edge"/>
          <c:x val="0.882613510520488"/>
          <c:y val="0.351882160392799"/>
          <c:w val="0.112956810631229"/>
          <c:h val="0.313719326750823"/>
        </c:manualLayout>
      </c:layout>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style val="2"/>
  <c:chart>
    <c:plotArea>
      <c:layout>
        <c:manualLayout>
          <c:layoutTarget val="inner"/>
          <c:xMode val="edge"/>
          <c:yMode val="edge"/>
          <c:x val="0.12244910161143"/>
          <c:y val="0.0928573047874318"/>
          <c:w val="0.848980437839244"/>
          <c:h val="0.746429873098972"/>
        </c:manualLayout>
      </c:layout>
      <c:barChart>
        <c:barDir val="col"/>
        <c:grouping val="clustered"/>
        <c:ser>
          <c:idx val="0"/>
          <c:order val="0"/>
          <c:spPr>
            <a:solidFill>
              <a:srgbClr val="9999FF"/>
            </a:solidFill>
            <a:ln w="12700">
              <a:solidFill>
                <a:srgbClr val="000000"/>
              </a:solidFill>
              <a:prstDash val="solid"/>
            </a:ln>
          </c:spPr>
          <c:dLbls>
            <c:dLbl>
              <c:idx val="1"/>
              <c:layout>
                <c:manualLayout>
                  <c:x val="0.00272247730858038"/>
                  <c:y val="-3.64537766101962E-7"/>
                </c:manualLayout>
              </c:layout>
              <c:showVal val="1"/>
            </c:dLbl>
            <c:dLbl>
              <c:idx val="2"/>
              <c:layout>
                <c:manualLayout>
                  <c:x val="0.00272247730858038"/>
                  <c:y val="0.0138888888888889"/>
                </c:manualLayout>
              </c:layout>
              <c:showVal val="1"/>
            </c:dLbl>
            <c:dLbl>
              <c:idx val="6"/>
              <c:layout>
                <c:manualLayout>
                  <c:x val="0.00544495461716064"/>
                  <c:y val="0.0"/>
                </c:manualLayout>
              </c:layout>
              <c:showVal val="1"/>
            </c:dLbl>
            <c:dLbl>
              <c:idx val="7"/>
              <c:layout>
                <c:manualLayout>
                  <c:x val="0.00816743192574112"/>
                  <c:y val="0.0231481481481481"/>
                </c:manualLayout>
              </c:layout>
              <c:showVal val="1"/>
            </c:dLbl>
            <c:spPr>
              <a:noFill/>
              <a:ln w="25400">
                <a:noFill/>
              </a:ln>
            </c:spPr>
            <c:txPr>
              <a:bodyPr/>
              <a:lstStyle/>
              <a:p>
                <a:pPr>
                  <a:defRPr sz="800" b="0" i="0" u="none" strike="noStrike" baseline="0">
                    <a:solidFill>
                      <a:srgbClr val="000000"/>
                    </a:solidFill>
                    <a:latin typeface="Arial"/>
                    <a:ea typeface="Arial"/>
                    <a:cs typeface="Arial"/>
                  </a:defRPr>
                </a:pPr>
                <a:endParaRPr lang="en-US"/>
              </a:p>
            </c:txPr>
            <c:showVal val="1"/>
          </c:dLbls>
          <c:val>
            <c:numRef>
              <c:f>Sheet1!$G$62:$N$62</c:f>
              <c:numCache>
                <c:formatCode>0%</c:formatCode>
                <c:ptCount val="8"/>
                <c:pt idx="0">
                  <c:v>0.83</c:v>
                </c:pt>
                <c:pt idx="1">
                  <c:v>0.83</c:v>
                </c:pt>
                <c:pt idx="2">
                  <c:v>0.86</c:v>
                </c:pt>
                <c:pt idx="3">
                  <c:v>0.66</c:v>
                </c:pt>
                <c:pt idx="4">
                  <c:v>0.62</c:v>
                </c:pt>
                <c:pt idx="5">
                  <c:v>0.65</c:v>
                </c:pt>
                <c:pt idx="6">
                  <c:v>0.83</c:v>
                </c:pt>
                <c:pt idx="7">
                  <c:v>0.77</c:v>
                </c:pt>
              </c:numCache>
            </c:numRef>
          </c:val>
        </c:ser>
        <c:ser>
          <c:idx val="1"/>
          <c:order val="1"/>
          <c:spPr>
            <a:solidFill>
              <a:srgbClr val="993366"/>
            </a:solidFill>
            <a:ln w="12700">
              <a:solidFill>
                <a:srgbClr val="000000"/>
              </a:solidFill>
              <a:prstDash val="solid"/>
            </a:ln>
          </c:spPr>
          <c:dLbls>
            <c:dLbl>
              <c:idx val="0"/>
              <c:layout>
                <c:manualLayout>
                  <c:x val="0.0108899092343215"/>
                  <c:y val="0.0"/>
                </c:manualLayout>
              </c:layout>
              <c:showVal val="1"/>
            </c:dLbl>
            <c:dLbl>
              <c:idx val="1"/>
              <c:layout>
                <c:manualLayout>
                  <c:x val="0.0136123865429018"/>
                  <c:y val="0.00462962962962964"/>
                </c:manualLayout>
              </c:layout>
              <c:showVal val="1"/>
            </c:dLbl>
            <c:dLbl>
              <c:idx val="2"/>
              <c:layout>
                <c:manualLayout>
                  <c:x val="0.0108899092343215"/>
                  <c:y val="0.0185185185185185"/>
                </c:manualLayout>
              </c:layout>
              <c:showVal val="1"/>
            </c:dLbl>
            <c:dLbl>
              <c:idx val="3"/>
              <c:layout>
                <c:manualLayout>
                  <c:x val="0.00816743192574112"/>
                  <c:y val="0.0185185185185185"/>
                </c:manualLayout>
              </c:layout>
              <c:showVal val="1"/>
            </c:dLbl>
            <c:dLbl>
              <c:idx val="4"/>
              <c:layout>
                <c:manualLayout>
                  <c:x val="0.0136123865429018"/>
                  <c:y val="0.0138888888888889"/>
                </c:manualLayout>
              </c:layout>
              <c:showVal val="1"/>
            </c:dLbl>
            <c:dLbl>
              <c:idx val="5"/>
              <c:layout>
                <c:manualLayout>
                  <c:x val="0.0163348638514821"/>
                  <c:y val="0.0"/>
                </c:manualLayout>
              </c:layout>
              <c:showVal val="1"/>
            </c:dLbl>
            <c:dLbl>
              <c:idx val="6"/>
              <c:layout>
                <c:manualLayout>
                  <c:x val="0.0136121721746098"/>
                  <c:y val="0.0231481481481481"/>
                </c:manualLayout>
              </c:layout>
              <c:showVal val="1"/>
            </c:dLbl>
            <c:dLbl>
              <c:idx val="7"/>
              <c:layout>
                <c:manualLayout>
                  <c:x val="0.0163348638514822"/>
                  <c:y val="0.00462962962962964"/>
                </c:manualLayout>
              </c:layout>
              <c:showVal val="1"/>
            </c:dLbl>
            <c:spPr>
              <a:noFill/>
              <a:ln w="25400">
                <a:noFill/>
              </a:ln>
            </c:spPr>
            <c:txPr>
              <a:bodyPr/>
              <a:lstStyle/>
              <a:p>
                <a:pPr>
                  <a:defRPr sz="800" b="0" i="0" u="none" strike="noStrike" baseline="0">
                    <a:solidFill>
                      <a:srgbClr val="000000"/>
                    </a:solidFill>
                    <a:latin typeface="Arial"/>
                    <a:ea typeface="Arial"/>
                    <a:cs typeface="Arial"/>
                  </a:defRPr>
                </a:pPr>
                <a:endParaRPr lang="en-US"/>
              </a:p>
            </c:txPr>
            <c:showVal val="1"/>
          </c:dLbls>
          <c:val>
            <c:numRef>
              <c:f>Sheet1!$G$63:$N$63</c:f>
              <c:numCache>
                <c:formatCode>0%</c:formatCode>
                <c:ptCount val="8"/>
                <c:pt idx="0">
                  <c:v>0.78</c:v>
                </c:pt>
                <c:pt idx="1">
                  <c:v>0.8</c:v>
                </c:pt>
                <c:pt idx="2">
                  <c:v>0.74</c:v>
                </c:pt>
                <c:pt idx="3">
                  <c:v>0.6</c:v>
                </c:pt>
                <c:pt idx="4">
                  <c:v>0.6</c:v>
                </c:pt>
                <c:pt idx="5">
                  <c:v>0.57</c:v>
                </c:pt>
                <c:pt idx="6">
                  <c:v>0.74</c:v>
                </c:pt>
                <c:pt idx="7">
                  <c:v>0.670000000000001</c:v>
                </c:pt>
              </c:numCache>
            </c:numRef>
          </c:val>
        </c:ser>
        <c:dLbls>
          <c:showVal val="1"/>
        </c:dLbls>
        <c:axId val="425749160"/>
        <c:axId val="441348136"/>
      </c:barChart>
      <c:catAx>
        <c:axId val="425749160"/>
        <c:scaling>
          <c:orientation val="minMax"/>
        </c:scaling>
        <c:axPos val="b"/>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441348136"/>
        <c:crosses val="autoZero"/>
        <c:auto val="1"/>
        <c:lblAlgn val="ctr"/>
        <c:lblOffset val="100"/>
        <c:tickLblSkip val="1"/>
        <c:tickMarkSkip val="1"/>
      </c:catAx>
      <c:valAx>
        <c:axId val="441348136"/>
        <c:scaling>
          <c:orientation val="minMax"/>
        </c:scaling>
        <c:axPos val="l"/>
        <c:majorGridlines>
          <c:spPr>
            <a:ln w="3175">
              <a:solidFill>
                <a:srgbClr val="000000"/>
              </a:solidFill>
              <a:prstDash val="solid"/>
            </a:ln>
          </c:spPr>
        </c:majorGridlines>
        <c:numFmt formatCode="0%"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425749160"/>
        <c:crosses val="autoZero"/>
        <c:crossBetween val="between"/>
      </c:valAx>
      <c:spPr>
        <a:solidFill>
          <a:srgbClr val="C0C0C0"/>
        </a:solidFill>
        <a:ln w="12700">
          <a:solidFill>
            <a:srgbClr val="808080"/>
          </a:solidFill>
          <a:prstDash val="solid"/>
        </a:ln>
      </c:spPr>
    </c:plotArea>
    <c:plotVisOnly val="1"/>
    <c:dispBlanksAs val="gap"/>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C24F8206-AAE4-419E-A381-F06315BFE976}" type="datetimeFigureOut">
              <a:rPr lang="en-US" smtClean="0"/>
              <a:pPr/>
              <a:t>3/19/15</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596E991F-F2D4-4A2B-B026-F850BC917101}"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89259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C711810F-C72A-491C-A03E-37604AC16F2E}" type="datetimeFigureOut">
              <a:rPr lang="en-US" smtClean="0"/>
              <a:pPr/>
              <a:t>3/19/15</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1EA3B4DB-DFE6-41A8-BD74-29F6CDCC2532}"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02284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C43E1675-2485-4468-9CD1-78B671E4F0F9}" type="slidenum">
              <a:rPr lang="en-US" smtClean="0"/>
              <a:pPr/>
              <a:t>39</a:t>
            </a:fld>
            <a:endParaRPr lang="en-US" dirty="0"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0BA6B4B7-0580-4F45-AB9F-0859742E7BB0}" type="slidenum">
              <a:rPr lang="en-US" smtClean="0"/>
              <a:pPr/>
              <a:t>40</a:t>
            </a:fld>
            <a:endParaRPr lang="en-US" dirty="0"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296537BE-2ACC-4BBC-B5AA-61F00FDC821C}" type="slidenum">
              <a:rPr lang="en-US" smtClean="0"/>
              <a:pPr/>
              <a:t>41</a:t>
            </a:fld>
            <a:endParaRPr lang="en-US" dirty="0"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A3B4DB-DFE6-41A8-BD74-29F6CDCC2532}" type="slidenum">
              <a:rPr lang="en-US" smtClean="0"/>
              <a:pPr/>
              <a:t>43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04C0A5DB-6CEA-4531-B9CB-02432CFCA45B}" type="datetimeFigureOut">
              <a:rPr lang="en-US" smtClean="0"/>
              <a:pPr/>
              <a:t>3/19/15</a:t>
            </a:fld>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FEA977E7-9F46-459C-BEA8-7B9D5BFB1964}"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C0A5DB-6CEA-4531-B9CB-02432CFCA45B}" type="datetimeFigureOut">
              <a:rPr lang="en-US" smtClean="0"/>
              <a:pPr/>
              <a:t>3/19/15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A977E7-9F46-459C-BEA8-7B9D5BFB196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C0A5DB-6CEA-4531-B9CB-02432CFCA45B}" type="datetimeFigureOut">
              <a:rPr lang="en-US" smtClean="0"/>
              <a:pPr/>
              <a:t>3/19/15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A977E7-9F46-459C-BEA8-7B9D5BFB196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C0A5DB-6CEA-4531-B9CB-02432CFCA45B}" type="datetimeFigureOut">
              <a:rPr lang="en-US" smtClean="0"/>
              <a:pPr/>
              <a:t>3/19/15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A977E7-9F46-459C-BEA8-7B9D5BFB196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C0A5DB-6CEA-4531-B9CB-02432CFCA45B}" type="datetimeFigureOut">
              <a:rPr lang="en-US" smtClean="0"/>
              <a:pPr/>
              <a:t>3/19/15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A977E7-9F46-459C-BEA8-7B9D5BFB1964}"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C0A5DB-6CEA-4531-B9CB-02432CFCA45B}" type="datetimeFigureOut">
              <a:rPr lang="en-US" smtClean="0"/>
              <a:pPr/>
              <a:t>3/19/15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A977E7-9F46-459C-BEA8-7B9D5BFB196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4C0A5DB-6CEA-4531-B9CB-02432CFCA45B}" type="datetimeFigureOut">
              <a:rPr lang="en-US" smtClean="0"/>
              <a:pPr/>
              <a:t>3/19/15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EA977E7-9F46-459C-BEA8-7B9D5BFB196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C0A5DB-6CEA-4531-B9CB-02432CFCA45B}" type="datetimeFigureOut">
              <a:rPr lang="en-US" smtClean="0"/>
              <a:pPr/>
              <a:t>3/19/15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EA977E7-9F46-459C-BEA8-7B9D5BFB196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04C0A5DB-6CEA-4531-B9CB-02432CFCA45B}" type="datetimeFigureOut">
              <a:rPr lang="en-US" smtClean="0"/>
              <a:pPr/>
              <a:t>3/19/15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EA977E7-9F46-459C-BEA8-7B9D5BFB1964}"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C0A5DB-6CEA-4531-B9CB-02432CFCA45B}" type="datetimeFigureOut">
              <a:rPr lang="en-US" smtClean="0"/>
              <a:pPr/>
              <a:t>3/19/15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A977E7-9F46-459C-BEA8-7B9D5BFB196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4C0A5DB-6CEA-4531-B9CB-02432CFCA45B}" type="datetimeFigureOut">
              <a:rPr lang="en-US" smtClean="0"/>
              <a:pPr/>
              <a:t>3/19/15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A977E7-9F46-459C-BEA8-7B9D5BFB1964}"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04C0A5DB-6CEA-4531-B9CB-02432CFCA45B}" type="datetimeFigureOut">
              <a:rPr lang="en-US" smtClean="0"/>
              <a:pPr/>
              <a:t>3/19/15</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FEA977E7-9F46-459C-BEA8-7B9D5BFB1964}"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cea.caltesting.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cea.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8000" dirty="0" smtClean="0"/>
              <a:t>ACRE</a:t>
            </a:r>
            <a:endParaRPr lang="en-US" sz="8000" dirty="0"/>
          </a:p>
        </p:txBody>
      </p:sp>
      <p:sp>
        <p:nvSpPr>
          <p:cNvPr id="3" name="Subtitle 2"/>
          <p:cNvSpPr>
            <a:spLocks noGrp="1"/>
          </p:cNvSpPr>
          <p:nvPr>
            <p:ph type="subTitle" idx="1"/>
          </p:nvPr>
        </p:nvSpPr>
        <p:spPr/>
        <p:txBody>
          <a:bodyPr>
            <a:normAutofit fontScale="92500"/>
          </a:bodyPr>
          <a:lstStyle/>
          <a:p>
            <a:r>
              <a:rPr lang="en-US" sz="4800" dirty="0" smtClean="0"/>
              <a:t>Assessment of Children/Youth Religious Education </a:t>
            </a:r>
            <a:endParaRPr 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 use the ACRE</a:t>
            </a:r>
            <a:endParaRPr lang="en-US" dirty="0"/>
          </a:p>
        </p:txBody>
      </p:sp>
      <p:sp>
        <p:nvSpPr>
          <p:cNvPr id="5" name="Content Placeholder 4"/>
          <p:cNvSpPr>
            <a:spLocks noGrp="1"/>
          </p:cNvSpPr>
          <p:nvPr>
            <p:ph idx="1"/>
          </p:nvPr>
        </p:nvSpPr>
        <p:spPr/>
        <p:txBody>
          <a:bodyPr/>
          <a:lstStyle/>
          <a:p>
            <a:pPr>
              <a:buNone/>
            </a:pPr>
            <a:r>
              <a:rPr lang="en-US" dirty="0" smtClean="0"/>
              <a:t>Because…</a:t>
            </a:r>
          </a:p>
          <a:p>
            <a:r>
              <a:rPr lang="en-US" dirty="0" smtClean="0"/>
              <a:t>Good is the enemy of GREAT!</a:t>
            </a:r>
          </a:p>
          <a:p>
            <a:r>
              <a:rPr lang="en-US" dirty="0" smtClean="0"/>
              <a:t>Good enough isn’t!</a:t>
            </a:r>
          </a:p>
          <a:p>
            <a:r>
              <a:rPr lang="en-US" dirty="0" smtClean="0"/>
              <a:t>As long as you’re green you grow.  As soon as you think you’re ripe, you begin to get rotten!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the ACRE?</a:t>
            </a:r>
            <a:endParaRPr lang="en-US" dirty="0"/>
          </a:p>
        </p:txBody>
      </p:sp>
      <p:sp>
        <p:nvSpPr>
          <p:cNvPr id="3" name="Content Placeholder 2"/>
          <p:cNvSpPr>
            <a:spLocks noGrp="1"/>
          </p:cNvSpPr>
          <p:nvPr>
            <p:ph idx="1"/>
          </p:nvPr>
        </p:nvSpPr>
        <p:spPr/>
        <p:txBody>
          <a:bodyPr/>
          <a:lstStyle/>
          <a:p>
            <a:pPr>
              <a:buNone/>
            </a:pPr>
            <a:r>
              <a:rPr lang="en-US" dirty="0" smtClean="0"/>
              <a:t>And on top of all of these very good reasons:</a:t>
            </a:r>
          </a:p>
          <a:p>
            <a:r>
              <a:rPr lang="en-US" dirty="0" smtClean="0"/>
              <a:t>Our Bishop said so!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it well! </a:t>
            </a:r>
            <a:endParaRPr lang="en-US" dirty="0"/>
          </a:p>
        </p:txBody>
      </p:sp>
      <p:sp>
        <p:nvSpPr>
          <p:cNvPr id="3" name="Content Placeholder 2"/>
          <p:cNvSpPr>
            <a:spLocks noGrp="1"/>
          </p:cNvSpPr>
          <p:nvPr>
            <p:ph idx="1"/>
          </p:nvPr>
        </p:nvSpPr>
        <p:spPr/>
        <p:txBody>
          <a:bodyPr>
            <a:normAutofit lnSpcReduction="10000"/>
          </a:bodyPr>
          <a:lstStyle/>
          <a:p>
            <a:r>
              <a:rPr lang="en-US" dirty="0" smtClean="0"/>
              <a:t>Evaluate the effectiveness of a religion program:</a:t>
            </a:r>
          </a:p>
          <a:p>
            <a:pPr lvl="1"/>
            <a:r>
              <a:rPr lang="en-US" dirty="0" smtClean="0"/>
              <a:t>Curriculum</a:t>
            </a:r>
          </a:p>
          <a:p>
            <a:pPr lvl="1"/>
            <a:r>
              <a:rPr lang="en-US" dirty="0" smtClean="0"/>
              <a:t>Materials</a:t>
            </a:r>
          </a:p>
          <a:p>
            <a:pPr lvl="1"/>
            <a:r>
              <a:rPr lang="en-US" dirty="0" smtClean="0"/>
              <a:t>Teaching/Learning</a:t>
            </a:r>
          </a:p>
          <a:p>
            <a:pPr lvl="1"/>
            <a:r>
              <a:rPr lang="en-US" dirty="0" smtClean="0"/>
              <a:t>Formative experiences in faith community.</a:t>
            </a:r>
          </a:p>
          <a:p>
            <a:r>
              <a:rPr lang="en-US" dirty="0" smtClean="0"/>
              <a:t>Not the only evaluation tool – but a good one.</a:t>
            </a:r>
          </a:p>
          <a:p>
            <a:r>
              <a:rPr lang="en-US" dirty="0" smtClean="0"/>
              <a:t>Don’t let others misuse it!</a:t>
            </a:r>
          </a:p>
          <a:p>
            <a:r>
              <a:rPr lang="en-US" dirty="0" smtClean="0"/>
              <a:t>Treat it as a “standardized test”.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it well!  Three phases ---</a:t>
            </a:r>
            <a:endParaRPr lang="en-US" dirty="0"/>
          </a:p>
        </p:txBody>
      </p:sp>
      <p:sp>
        <p:nvSpPr>
          <p:cNvPr id="3" name="Content Placeholder 2"/>
          <p:cNvSpPr>
            <a:spLocks noGrp="1"/>
          </p:cNvSpPr>
          <p:nvPr>
            <p:ph idx="1"/>
          </p:nvPr>
        </p:nvSpPr>
        <p:spPr/>
        <p:txBody>
          <a:bodyPr>
            <a:normAutofit lnSpcReduction="10000"/>
          </a:bodyPr>
          <a:lstStyle/>
          <a:p>
            <a:r>
              <a:rPr lang="en-US" dirty="0" smtClean="0"/>
              <a:t>Preparation</a:t>
            </a:r>
          </a:p>
          <a:p>
            <a:pPr lvl="1"/>
            <a:r>
              <a:rPr lang="en-US" dirty="0" smtClean="0"/>
              <a:t>Engage catechists/faculty – Curriculum Alignment Review Process</a:t>
            </a:r>
          </a:p>
          <a:p>
            <a:pPr lvl="1"/>
            <a:r>
              <a:rPr lang="en-US" dirty="0" smtClean="0"/>
              <a:t>Purpose – improve student performance</a:t>
            </a:r>
          </a:p>
          <a:p>
            <a:r>
              <a:rPr lang="en-US" dirty="0" smtClean="0"/>
              <a:t>Assessment </a:t>
            </a:r>
          </a:p>
          <a:p>
            <a:pPr lvl="1"/>
            <a:r>
              <a:rPr lang="en-US" dirty="0" smtClean="0"/>
              <a:t>One 75 minute or two 45 minute sessions</a:t>
            </a:r>
          </a:p>
          <a:p>
            <a:pPr lvl="1"/>
            <a:r>
              <a:rPr lang="en-US" dirty="0" smtClean="0"/>
              <a:t>Follow the directions</a:t>
            </a:r>
          </a:p>
          <a:p>
            <a:r>
              <a:rPr lang="en-US" dirty="0" smtClean="0"/>
              <a:t>Post assessment</a:t>
            </a:r>
          </a:p>
          <a:p>
            <a:pPr lvl="1"/>
            <a:r>
              <a:rPr lang="en-US" dirty="0" smtClean="0"/>
              <a:t>Study results</a:t>
            </a:r>
          </a:p>
          <a:p>
            <a:pPr lvl="1"/>
            <a:r>
              <a:rPr lang="en-US" dirty="0" smtClean="0"/>
              <a:t>Engage Continuous Program Improvement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of the Assessment</a:t>
            </a:r>
            <a:endParaRPr lang="en-US" dirty="0"/>
          </a:p>
        </p:txBody>
      </p:sp>
      <p:sp>
        <p:nvSpPr>
          <p:cNvPr id="3" name="Content Placeholder 2"/>
          <p:cNvSpPr>
            <a:spLocks noGrp="1"/>
          </p:cNvSpPr>
          <p:nvPr>
            <p:ph idx="1"/>
          </p:nvPr>
        </p:nvSpPr>
        <p:spPr/>
        <p:txBody>
          <a:bodyPr/>
          <a:lstStyle/>
          <a:p>
            <a:r>
              <a:rPr lang="en-US" dirty="0" smtClean="0">
                <a:hlinkClick r:id="rId2"/>
              </a:rPr>
              <a:t>http://www.ncea.caltesting.org</a:t>
            </a:r>
            <a:endParaRPr lang="en-US" dirty="0" smtClean="0"/>
          </a:p>
          <a:p>
            <a:r>
              <a:rPr lang="en-US" dirty="0" smtClean="0"/>
              <a:t>Two programs</a:t>
            </a:r>
          </a:p>
          <a:p>
            <a:pPr lvl="1"/>
            <a:r>
              <a:rPr lang="en-US" dirty="0" smtClean="0"/>
              <a:t>NCEA Assessment of Children/Youth Religious Education (Levels 1, 2 and 3) </a:t>
            </a:r>
          </a:p>
          <a:p>
            <a:pPr lvl="1"/>
            <a:r>
              <a:rPr lang="en-US" dirty="0" smtClean="0"/>
              <a:t>Information for Growth (Adults) </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Assessment of Children/Youth Religious Education</a:t>
            </a:r>
            <a:endParaRPr lang="en-US" dirty="0"/>
          </a:p>
        </p:txBody>
      </p:sp>
      <p:sp>
        <p:nvSpPr>
          <p:cNvPr id="3" name="Content Placeholder 2"/>
          <p:cNvSpPr>
            <a:spLocks noGrp="1"/>
          </p:cNvSpPr>
          <p:nvPr>
            <p:ph idx="1"/>
          </p:nvPr>
        </p:nvSpPr>
        <p:spPr/>
        <p:txBody>
          <a:bodyPr/>
          <a:lstStyle/>
          <a:p>
            <a:r>
              <a:rPr lang="en-US" dirty="0" smtClean="0"/>
              <a:t>Three levels (Diocese of Green Bay)</a:t>
            </a:r>
          </a:p>
          <a:p>
            <a:pPr lvl="1"/>
            <a:r>
              <a:rPr lang="en-US" dirty="0" smtClean="0"/>
              <a:t>Grade 5 – Level 1</a:t>
            </a:r>
          </a:p>
          <a:p>
            <a:pPr lvl="1"/>
            <a:r>
              <a:rPr lang="en-US" dirty="0" smtClean="0"/>
              <a:t>Grade 8 – Level 2</a:t>
            </a:r>
          </a:p>
          <a:p>
            <a:pPr lvl="1"/>
            <a:r>
              <a:rPr lang="en-US" dirty="0" smtClean="0"/>
              <a:t>At the end of classes before Confirmation – Level 3</a:t>
            </a:r>
          </a:p>
          <a:p>
            <a:r>
              <a:rPr lang="en-US" dirty="0" smtClean="0"/>
              <a:t>Two Parts</a:t>
            </a:r>
          </a:p>
          <a:p>
            <a:pPr lvl="1"/>
            <a:r>
              <a:rPr lang="en-US" dirty="0" smtClean="0"/>
              <a:t>faith knowledge (cognitive domain) </a:t>
            </a:r>
          </a:p>
          <a:p>
            <a:pPr lvl="1"/>
            <a:r>
              <a:rPr lang="en-US" dirty="0" smtClean="0"/>
              <a:t>beliefs, behaviors, attitudes, and practices (affective domain) (self reported)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Question</a:t>
            </a:r>
            <a:endParaRPr lang="en-US" dirty="0"/>
          </a:p>
        </p:txBody>
      </p:sp>
      <p:sp>
        <p:nvSpPr>
          <p:cNvPr id="3" name="Content Placeholder 2"/>
          <p:cNvSpPr>
            <a:spLocks noGrp="1"/>
          </p:cNvSpPr>
          <p:nvPr>
            <p:ph idx="1"/>
          </p:nvPr>
        </p:nvSpPr>
        <p:spPr/>
        <p:txBody>
          <a:bodyPr>
            <a:normAutofit/>
          </a:bodyPr>
          <a:lstStyle/>
          <a:p>
            <a:pPr>
              <a:buNone/>
            </a:pPr>
            <a:r>
              <a:rPr lang="en-US" sz="2800" dirty="0" smtClean="0"/>
              <a:t>Faith Knowledge -- Selected Response</a:t>
            </a:r>
          </a:p>
          <a:p>
            <a:pPr>
              <a:buNone/>
            </a:pPr>
            <a:r>
              <a:rPr lang="en-US" sz="2800" dirty="0" smtClean="0"/>
              <a:t>Our vocational call as lay persons, ordained ministers, or vowed religious is rooted in which sacrament?</a:t>
            </a:r>
          </a:p>
          <a:p>
            <a:pPr marL="596646" indent="-514350">
              <a:buAutoNum type="alphaUcPeriod"/>
            </a:pPr>
            <a:r>
              <a:rPr lang="en-US" sz="2800" dirty="0" smtClean="0"/>
              <a:t>Matrimony</a:t>
            </a:r>
          </a:p>
          <a:p>
            <a:pPr marL="596646" indent="-514350">
              <a:buAutoNum type="alphaUcPeriod"/>
            </a:pPr>
            <a:r>
              <a:rPr lang="en-US" sz="2800" dirty="0" smtClean="0"/>
              <a:t>Eucharist</a:t>
            </a:r>
          </a:p>
          <a:p>
            <a:pPr marL="596646" indent="-514350">
              <a:buAutoNum type="alphaUcPeriod"/>
            </a:pPr>
            <a:r>
              <a:rPr lang="en-US" sz="2800" dirty="0" smtClean="0"/>
              <a:t>Penance</a:t>
            </a:r>
          </a:p>
          <a:p>
            <a:pPr marL="596646" indent="-514350">
              <a:buAutoNum type="alphaUcPeriod"/>
            </a:pPr>
            <a:r>
              <a:rPr lang="en-US" sz="2800" dirty="0" smtClean="0"/>
              <a:t>Baptism</a:t>
            </a:r>
            <a:endParaRPr lang="en-US" sz="2800" dirty="0"/>
          </a:p>
          <a:p>
            <a:pPr marL="82296" indent="0">
              <a:buNone/>
            </a:pPr>
            <a:r>
              <a:rPr lang="en-US" sz="2800" dirty="0" smtClean="0"/>
              <a:t>(Level 3)</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 Question</a:t>
            </a:r>
            <a:endParaRPr lang="en-US" dirty="0"/>
          </a:p>
        </p:txBody>
      </p:sp>
      <p:sp>
        <p:nvSpPr>
          <p:cNvPr id="3" name="Content Placeholder 2"/>
          <p:cNvSpPr>
            <a:spLocks noGrp="1"/>
          </p:cNvSpPr>
          <p:nvPr>
            <p:ph idx="1"/>
          </p:nvPr>
        </p:nvSpPr>
        <p:spPr/>
        <p:txBody>
          <a:bodyPr>
            <a:normAutofit/>
          </a:bodyPr>
          <a:lstStyle/>
          <a:p>
            <a:pPr>
              <a:buNone/>
            </a:pPr>
            <a:r>
              <a:rPr lang="en-US" dirty="0" smtClean="0"/>
              <a:t>Affective Domain --Likert Scale – forced choice</a:t>
            </a:r>
          </a:p>
          <a:p>
            <a:pPr marL="596646" indent="-514350">
              <a:buAutoNum type="alphaLcPeriod"/>
            </a:pPr>
            <a:r>
              <a:rPr lang="en-US" dirty="0" smtClean="0"/>
              <a:t>Strongly agree</a:t>
            </a:r>
          </a:p>
          <a:p>
            <a:pPr marL="596646" indent="-514350">
              <a:buAutoNum type="alphaLcPeriod"/>
            </a:pPr>
            <a:r>
              <a:rPr lang="en-US" dirty="0" smtClean="0"/>
              <a:t>Agree</a:t>
            </a:r>
          </a:p>
          <a:p>
            <a:pPr marL="596646" indent="-514350">
              <a:buAutoNum type="alphaLcPeriod"/>
            </a:pPr>
            <a:r>
              <a:rPr lang="en-US" dirty="0" smtClean="0"/>
              <a:t>Disagree</a:t>
            </a:r>
          </a:p>
          <a:p>
            <a:pPr marL="596646" indent="-514350">
              <a:buAutoNum type="alphaLcPeriod"/>
            </a:pPr>
            <a:r>
              <a:rPr lang="en-US" dirty="0" smtClean="0"/>
              <a:t>Strongly Disagree</a:t>
            </a:r>
          </a:p>
          <a:p>
            <a:pPr marL="596646" indent="-514350">
              <a:buNone/>
            </a:pPr>
            <a:r>
              <a:rPr lang="en-US" dirty="0" smtClean="0"/>
              <a:t>Even when I sin, God still loves me.</a:t>
            </a:r>
          </a:p>
          <a:p>
            <a:pPr marL="596646" indent="-514350">
              <a:buNone/>
            </a:pPr>
            <a:r>
              <a:rPr lang="en-US" dirty="0" smtClean="0"/>
              <a:t>(Levels 2 and 3)</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Question</a:t>
            </a:r>
            <a:endParaRPr lang="en-US" dirty="0"/>
          </a:p>
        </p:txBody>
      </p:sp>
      <p:sp>
        <p:nvSpPr>
          <p:cNvPr id="3" name="Content Placeholder 2"/>
          <p:cNvSpPr>
            <a:spLocks noGrp="1"/>
          </p:cNvSpPr>
          <p:nvPr>
            <p:ph idx="1"/>
          </p:nvPr>
        </p:nvSpPr>
        <p:spPr/>
        <p:txBody>
          <a:bodyPr>
            <a:normAutofit/>
          </a:bodyPr>
          <a:lstStyle/>
          <a:p>
            <a:pPr>
              <a:buNone/>
            </a:pPr>
            <a:r>
              <a:rPr lang="en-US" dirty="0" smtClean="0"/>
              <a:t>Please read each statement and then decide to what extent it is a problem at your school.</a:t>
            </a:r>
          </a:p>
          <a:p>
            <a:pPr>
              <a:buNone/>
            </a:pPr>
            <a:r>
              <a:rPr lang="en-US" dirty="0" smtClean="0"/>
              <a:t>Mark:  	A) not a problem</a:t>
            </a:r>
          </a:p>
          <a:p>
            <a:pPr>
              <a:buNone/>
            </a:pPr>
            <a:r>
              <a:rPr lang="en-US" dirty="0" smtClean="0"/>
              <a:t>			B) a minor problem</a:t>
            </a:r>
          </a:p>
          <a:p>
            <a:pPr>
              <a:buNone/>
            </a:pPr>
            <a:r>
              <a:rPr lang="en-US" dirty="0" smtClean="0"/>
              <a:t>			C) a big problem</a:t>
            </a:r>
          </a:p>
          <a:p>
            <a:pPr>
              <a:buNone/>
            </a:pPr>
            <a:r>
              <a:rPr lang="en-US" dirty="0" smtClean="0"/>
              <a:t>Teasing, bullying, name-calling</a:t>
            </a:r>
          </a:p>
          <a:p>
            <a:pPr>
              <a:buNone/>
            </a:pPr>
            <a:r>
              <a:rPr lang="en-US" dirty="0" smtClean="0"/>
              <a:t>(Levels 2 and 3)</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173162"/>
          </a:xfrm>
        </p:spPr>
        <p:txBody>
          <a:bodyPr>
            <a:normAutofit fontScale="90000"/>
          </a:bodyPr>
          <a:lstStyle/>
          <a:p>
            <a:pPr algn="ctr"/>
            <a:r>
              <a:rPr lang="en-US" dirty="0" smtClean="0"/>
              <a:t>Six Domains </a:t>
            </a:r>
            <a:br>
              <a:rPr lang="en-US" dirty="0" smtClean="0"/>
            </a:br>
            <a:r>
              <a:rPr lang="en-US" sz="2200" dirty="0" smtClean="0"/>
              <a:t>(Six Tasks of Catechesis from </a:t>
            </a:r>
            <a:r>
              <a:rPr lang="en-US" sz="2200" i="1" dirty="0" smtClean="0"/>
              <a:t>General Directory and National Directory</a:t>
            </a:r>
            <a:r>
              <a:rPr lang="en-US" sz="2200" dirty="0" smtClean="0"/>
              <a:t>)</a:t>
            </a:r>
            <a:endParaRPr lang="en-US" sz="2200" dirty="0"/>
          </a:p>
        </p:txBody>
      </p:sp>
      <p:sp>
        <p:nvSpPr>
          <p:cNvPr id="3" name="Content Placeholder 2"/>
          <p:cNvSpPr>
            <a:spLocks noGrp="1"/>
          </p:cNvSpPr>
          <p:nvPr>
            <p:ph idx="1"/>
          </p:nvPr>
        </p:nvSpPr>
        <p:spPr/>
        <p:txBody>
          <a:bodyPr>
            <a:normAutofit/>
          </a:bodyPr>
          <a:lstStyle/>
          <a:p>
            <a:r>
              <a:rPr lang="en-US" dirty="0" smtClean="0"/>
              <a:t>Knowledge of Faith</a:t>
            </a:r>
          </a:p>
          <a:p>
            <a:r>
              <a:rPr lang="en-US" dirty="0" smtClean="0"/>
              <a:t>Liturgical Life</a:t>
            </a:r>
          </a:p>
          <a:p>
            <a:r>
              <a:rPr lang="en-US" dirty="0" smtClean="0"/>
              <a:t>Moral Formation</a:t>
            </a:r>
          </a:p>
          <a:p>
            <a:r>
              <a:rPr lang="en-US" dirty="0" smtClean="0"/>
              <a:t>Prayer</a:t>
            </a:r>
          </a:p>
          <a:p>
            <a:r>
              <a:rPr lang="en-US" dirty="0" smtClean="0"/>
              <a:t>Communal Life</a:t>
            </a:r>
          </a:p>
          <a:p>
            <a:r>
              <a:rPr lang="en-US" dirty="0" smtClean="0"/>
              <a:t>Missionary Spirit</a:t>
            </a:r>
          </a:p>
          <a:p>
            <a:pPr marL="82296" indent="0">
              <a:buNone/>
            </a:pPr>
            <a:endParaRPr lang="en-US" sz="2400" dirty="0" smtClean="0"/>
          </a:p>
          <a:p>
            <a:pPr marL="82296" indent="0">
              <a:buNone/>
            </a:pPr>
            <a:r>
              <a:rPr lang="en-US" sz="2400" dirty="0" smtClean="0"/>
              <a:t>(Align with the protocols established by USCCB for reviewing religion textbook series.)</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We get to spend the next hour discussing data! </a:t>
            </a:r>
            <a:endParaRPr lang="en-US" dirty="0"/>
          </a:p>
        </p:txBody>
      </p:sp>
      <p:pic>
        <p:nvPicPr>
          <p:cNvPr id="4" name="Content Placeholder 3" descr="Sleeping Baby.jpg"/>
          <p:cNvPicPr>
            <a:picLocks noGrp="1" noChangeAspect="1"/>
          </p:cNvPicPr>
          <p:nvPr>
            <p:ph idx="1"/>
          </p:nvPr>
        </p:nvPicPr>
        <p:blipFill>
          <a:blip r:embed="rId2"/>
          <a:srcRect/>
          <a:stretch>
            <a:fillRect/>
          </a:stretch>
        </p:blipFill>
        <p:spPr>
          <a:xfrm>
            <a:off x="2133600" y="2133600"/>
            <a:ext cx="4572000" cy="3429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Faith Knowledge: Four Pillars</a:t>
            </a:r>
            <a:br>
              <a:rPr lang="en-US" sz="3200" dirty="0" smtClean="0"/>
            </a:br>
            <a:r>
              <a:rPr lang="en-US" sz="3200" dirty="0" smtClean="0"/>
              <a:t>of the Catechism of the Catholic Church</a:t>
            </a:r>
            <a:endParaRPr lang="en-US" sz="3200" dirty="0"/>
          </a:p>
        </p:txBody>
      </p:sp>
      <p:sp>
        <p:nvSpPr>
          <p:cNvPr id="3" name="Content Placeholder 2"/>
          <p:cNvSpPr>
            <a:spLocks noGrp="1"/>
          </p:cNvSpPr>
          <p:nvPr>
            <p:ph idx="1"/>
          </p:nvPr>
        </p:nvSpPr>
        <p:spPr/>
        <p:txBody>
          <a:bodyPr/>
          <a:lstStyle/>
          <a:p>
            <a:r>
              <a:rPr lang="en-US" dirty="0" smtClean="0"/>
              <a:t>Profession of Faith (Creed)</a:t>
            </a:r>
          </a:p>
          <a:p>
            <a:r>
              <a:rPr lang="en-US" dirty="0" smtClean="0"/>
              <a:t>The Celebration of the Christian Mystery (Liturgy and Sacraments)</a:t>
            </a:r>
          </a:p>
          <a:p>
            <a:r>
              <a:rPr lang="en-US" dirty="0" smtClean="0"/>
              <a:t>Life in Christ (Morality)</a:t>
            </a:r>
          </a:p>
          <a:p>
            <a:r>
              <a:rPr lang="en-US" dirty="0" smtClean="0"/>
              <a:t>Christian Prayer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Beliefs, Behaviors, Attitudes, and Practices</a:t>
            </a:r>
            <a:endParaRPr lang="en-US" dirty="0"/>
          </a:p>
        </p:txBody>
      </p:sp>
      <p:sp>
        <p:nvSpPr>
          <p:cNvPr id="3" name="Content Placeholder 2"/>
          <p:cNvSpPr>
            <a:spLocks noGrp="1"/>
          </p:cNvSpPr>
          <p:nvPr>
            <p:ph idx="1"/>
          </p:nvPr>
        </p:nvSpPr>
        <p:spPr/>
        <p:txBody>
          <a:bodyPr/>
          <a:lstStyle/>
          <a:p>
            <a:r>
              <a:rPr lang="en-US" dirty="0" smtClean="0"/>
              <a:t>Relationship with Jesus Christ</a:t>
            </a:r>
          </a:p>
          <a:p>
            <a:r>
              <a:rPr lang="en-US" dirty="0" smtClean="0"/>
              <a:t>Images of God</a:t>
            </a:r>
          </a:p>
          <a:p>
            <a:r>
              <a:rPr lang="en-US" dirty="0" smtClean="0"/>
              <a:t>Catholic Identity</a:t>
            </a:r>
          </a:p>
          <a:p>
            <a:r>
              <a:rPr lang="en-US" dirty="0" smtClean="0"/>
              <a:t>Morality</a:t>
            </a:r>
          </a:p>
          <a:p>
            <a:r>
              <a:rPr lang="en-US" dirty="0" smtClean="0"/>
              <a:t>Relationships with others</a:t>
            </a:r>
          </a:p>
          <a:p>
            <a:r>
              <a:rPr lang="en-US" dirty="0" smtClean="0"/>
              <a:t>Perceptions about your school or parish program</a:t>
            </a:r>
          </a:p>
          <a:p>
            <a:r>
              <a:rPr lang="en-US" dirty="0" smtClean="0"/>
              <a:t>Students’ concerns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help our students take it seriously?</a:t>
            </a:r>
            <a:endParaRPr lang="en-US" dirty="0"/>
          </a:p>
        </p:txBody>
      </p:sp>
      <p:sp>
        <p:nvSpPr>
          <p:cNvPr id="3" name="Content Placeholder 2"/>
          <p:cNvSpPr>
            <a:spLocks noGrp="1"/>
          </p:cNvSpPr>
          <p:nvPr>
            <p:ph idx="1"/>
          </p:nvPr>
        </p:nvSpPr>
        <p:spPr/>
        <p:txBody>
          <a:bodyPr>
            <a:normAutofit lnSpcReduction="10000"/>
          </a:bodyPr>
          <a:lstStyle/>
          <a:p>
            <a:r>
              <a:rPr lang="en-US" dirty="0" smtClean="0"/>
              <a:t>Take it seriously yourself!  Use the results.</a:t>
            </a:r>
          </a:p>
          <a:p>
            <a:r>
              <a:rPr lang="en-US" dirty="0" smtClean="0"/>
              <a:t>Help your catechists/teachers take it seriously by engaging them.</a:t>
            </a:r>
          </a:p>
          <a:p>
            <a:r>
              <a:rPr lang="en-US" dirty="0" smtClean="0"/>
              <a:t>Talk to students about the assessment and how the results will be used.</a:t>
            </a:r>
          </a:p>
          <a:p>
            <a:r>
              <a:rPr lang="en-US" dirty="0" smtClean="0"/>
              <a:t>Consider giving the assessment yourself.</a:t>
            </a:r>
          </a:p>
          <a:p>
            <a:r>
              <a:rPr lang="en-US" dirty="0" smtClean="0"/>
              <a:t>Send a copy of the student results (individual compared to group) to the parents.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Standardized Assessment</a:t>
            </a:r>
            <a:endParaRPr lang="en-US" dirty="0"/>
          </a:p>
        </p:txBody>
      </p:sp>
      <p:sp>
        <p:nvSpPr>
          <p:cNvPr id="3" name="Content Placeholder 2"/>
          <p:cNvSpPr>
            <a:spLocks noGrp="1"/>
          </p:cNvSpPr>
          <p:nvPr>
            <p:ph idx="1"/>
          </p:nvPr>
        </p:nvSpPr>
        <p:spPr/>
        <p:txBody>
          <a:bodyPr/>
          <a:lstStyle/>
          <a:p>
            <a:r>
              <a:rPr lang="en-US" dirty="0" smtClean="0"/>
              <a:t>Garbage in – garbage out! </a:t>
            </a:r>
          </a:p>
          <a:p>
            <a:r>
              <a:rPr lang="en-US" dirty="0" smtClean="0"/>
              <a:t>Assessment Instructions for the assessment coordinator.</a:t>
            </a:r>
          </a:p>
          <a:p>
            <a:r>
              <a:rPr lang="en-US" dirty="0" smtClean="0"/>
              <a:t>Administration Manual for those giving the assessment.</a:t>
            </a:r>
          </a:p>
          <a:p>
            <a:r>
              <a:rPr lang="en-US" dirty="0" smtClean="0"/>
              <a:t>Easy to follow – but preparation is needed.  Read through all directions ahead of time and have your teachers/catechists do the same.</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Helping students with special needs?</a:t>
            </a:r>
            <a:endParaRPr lang="en-US" dirty="0"/>
          </a:p>
        </p:txBody>
      </p:sp>
      <p:sp>
        <p:nvSpPr>
          <p:cNvPr id="3" name="Content Placeholder 2"/>
          <p:cNvSpPr>
            <a:spLocks noGrp="1"/>
          </p:cNvSpPr>
          <p:nvPr>
            <p:ph idx="1"/>
          </p:nvPr>
        </p:nvSpPr>
        <p:spPr/>
        <p:txBody>
          <a:bodyPr>
            <a:normAutofit/>
          </a:bodyPr>
          <a:lstStyle/>
          <a:p>
            <a:r>
              <a:rPr lang="en-US" dirty="0" smtClean="0"/>
              <a:t>Readers</a:t>
            </a:r>
          </a:p>
          <a:p>
            <a:r>
              <a:rPr lang="en-US" dirty="0" smtClean="0"/>
              <a:t>Special lighting</a:t>
            </a:r>
          </a:p>
          <a:p>
            <a:r>
              <a:rPr lang="en-US" dirty="0" smtClean="0"/>
              <a:t>A quiet location</a:t>
            </a:r>
          </a:p>
          <a:p>
            <a:r>
              <a:rPr lang="en-US" dirty="0" smtClean="0"/>
              <a:t>Frequent breaks</a:t>
            </a:r>
          </a:p>
          <a:p>
            <a:r>
              <a:rPr lang="en-US" dirty="0" smtClean="0"/>
              <a:t>Visual magnification</a:t>
            </a:r>
          </a:p>
          <a:p>
            <a:r>
              <a:rPr lang="en-US" dirty="0" smtClean="0"/>
              <a:t>Use of a scribe to mark responses</a:t>
            </a:r>
          </a:p>
          <a:p>
            <a:r>
              <a:rPr lang="en-US" dirty="0" smtClean="0"/>
              <a:t>Signing of directions</a:t>
            </a:r>
          </a:p>
          <a:p>
            <a:r>
              <a:rPr lang="en-US" dirty="0" smtClean="0"/>
              <a:t>Additional time</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Results – Cognitive Domain</a:t>
            </a:r>
            <a:endParaRPr lang="en-US" dirty="0"/>
          </a:p>
        </p:txBody>
      </p:sp>
      <p:sp>
        <p:nvSpPr>
          <p:cNvPr id="3" name="Content Placeholder 2"/>
          <p:cNvSpPr>
            <a:spLocks noGrp="1"/>
          </p:cNvSpPr>
          <p:nvPr>
            <p:ph idx="1"/>
          </p:nvPr>
        </p:nvSpPr>
        <p:spPr/>
        <p:txBody>
          <a:bodyPr/>
          <a:lstStyle/>
          <a:p>
            <a:r>
              <a:rPr lang="en-US" dirty="0" smtClean="0"/>
              <a:t>All, Catholic, Non-Catholic, Returning</a:t>
            </a:r>
          </a:p>
          <a:p>
            <a:r>
              <a:rPr lang="en-US" dirty="0" smtClean="0"/>
              <a:t>Faith knowledge by domains</a:t>
            </a:r>
          </a:p>
          <a:p>
            <a:r>
              <a:rPr lang="en-US" dirty="0" smtClean="0"/>
              <a:t>Total Scores, Standards Classification and Domain Summary</a:t>
            </a:r>
          </a:p>
          <a:p>
            <a:r>
              <a:rPr lang="en-US" dirty="0" smtClean="0"/>
              <a:t>Summary Scores by the Four Pillars of </a:t>
            </a:r>
            <a:r>
              <a:rPr lang="en-US" i="1" dirty="0" smtClean="0"/>
              <a:t>The Catechism of the Catholic Church</a:t>
            </a:r>
          </a:p>
          <a:p>
            <a:r>
              <a:rPr lang="en-US" dirty="0" smtClean="0"/>
              <a:t>Faith Knowledge Score Frequency Distribution</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and Testing</a:t>
            </a:r>
            <a:endParaRPr lang="en-US" dirty="0"/>
          </a:p>
        </p:txBody>
      </p:sp>
      <p:sp>
        <p:nvSpPr>
          <p:cNvPr id="3" name="Content Placeholder 2"/>
          <p:cNvSpPr>
            <a:spLocks noGrp="1"/>
          </p:cNvSpPr>
          <p:nvPr>
            <p:ph idx="1"/>
          </p:nvPr>
        </p:nvSpPr>
        <p:spPr/>
        <p:txBody>
          <a:bodyPr/>
          <a:lstStyle/>
          <a:p>
            <a:r>
              <a:rPr lang="en-US" dirty="0" smtClean="0"/>
              <a:t>Teaching the test – the mortal sin of assessment.</a:t>
            </a:r>
          </a:p>
          <a:p>
            <a:r>
              <a:rPr lang="en-US" dirty="0" smtClean="0"/>
              <a:t>Teaching to the test </a:t>
            </a:r>
          </a:p>
          <a:p>
            <a:pPr lvl="1"/>
            <a:r>
              <a:rPr lang="en-US" dirty="0" smtClean="0"/>
              <a:t>aware of the NCEA ACRE content specifications. </a:t>
            </a:r>
          </a:p>
          <a:p>
            <a:pPr lvl="1"/>
            <a:r>
              <a:rPr lang="en-US" dirty="0" smtClean="0"/>
              <a:t>Using them as benchmarks – elementary, middle, high school</a:t>
            </a:r>
          </a:p>
          <a:p>
            <a:pPr lvl="1"/>
            <a:r>
              <a:rPr lang="en-US" dirty="0" smtClean="0"/>
              <a:t>Not teaching specific test questions</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and Testing</a:t>
            </a:r>
            <a:endParaRPr lang="en-US" dirty="0"/>
          </a:p>
        </p:txBody>
      </p:sp>
      <p:sp>
        <p:nvSpPr>
          <p:cNvPr id="3" name="Content Placeholder 2"/>
          <p:cNvSpPr>
            <a:spLocks noGrp="1"/>
          </p:cNvSpPr>
          <p:nvPr>
            <p:ph idx="1"/>
          </p:nvPr>
        </p:nvSpPr>
        <p:spPr/>
        <p:txBody>
          <a:bodyPr/>
          <a:lstStyle/>
          <a:p>
            <a:r>
              <a:rPr lang="en-US" dirty="0" smtClean="0"/>
              <a:t>Cohort Data</a:t>
            </a:r>
          </a:p>
          <a:p>
            <a:pPr lvl="1"/>
            <a:r>
              <a:rPr lang="en-US" dirty="0" smtClean="0"/>
              <a:t>Follow a class over the years </a:t>
            </a:r>
          </a:p>
          <a:p>
            <a:pPr lvl="1"/>
            <a:r>
              <a:rPr lang="en-US" dirty="0" smtClean="0"/>
              <a:t>longitudinal data</a:t>
            </a:r>
          </a:p>
          <a:p>
            <a:pPr lvl="1"/>
            <a:r>
              <a:rPr lang="en-US" dirty="0" smtClean="0"/>
              <a:t>Measure of growth</a:t>
            </a:r>
          </a:p>
          <a:p>
            <a:r>
              <a:rPr lang="en-US" dirty="0" smtClean="0"/>
              <a:t>Fixed Point Data</a:t>
            </a:r>
          </a:p>
          <a:p>
            <a:pPr lvl="1"/>
            <a:r>
              <a:rPr lang="en-US" dirty="0" smtClean="0"/>
              <a:t>Compares groups of students as they pass a given point in subsequent years</a:t>
            </a:r>
          </a:p>
          <a:p>
            <a:pPr lvl="1"/>
            <a:r>
              <a:rPr lang="en-US" dirty="0" smtClean="0"/>
              <a:t>Provides program data</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Results</a:t>
            </a:r>
            <a:endParaRPr lang="en-US" dirty="0"/>
          </a:p>
        </p:txBody>
      </p:sp>
      <p:sp>
        <p:nvSpPr>
          <p:cNvPr id="3" name="Content Placeholder 2"/>
          <p:cNvSpPr>
            <a:spLocks noGrp="1"/>
          </p:cNvSpPr>
          <p:nvPr>
            <p:ph idx="1"/>
          </p:nvPr>
        </p:nvSpPr>
        <p:spPr/>
        <p:txBody>
          <a:bodyPr/>
          <a:lstStyle/>
          <a:p>
            <a:r>
              <a:rPr lang="en-US" dirty="0" smtClean="0"/>
              <a:t>Curriculum Alignment Worksheet</a:t>
            </a:r>
          </a:p>
          <a:p>
            <a:pPr lvl="1"/>
            <a:r>
              <a:rPr lang="en-US" dirty="0" smtClean="0"/>
              <a:t>Appendix C of Interpretation Guide</a:t>
            </a:r>
          </a:p>
          <a:p>
            <a:pPr lvl="1"/>
            <a:r>
              <a:rPr lang="en-US" dirty="0" smtClean="0"/>
              <a:t>Involve catechists/teachers </a:t>
            </a:r>
          </a:p>
          <a:p>
            <a:r>
              <a:rPr lang="en-US" dirty="0" smtClean="0"/>
              <a:t>Strengths, Weaknesses, Recommendations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6"/>
          <p:cNvSpPr>
            <a:spLocks noGrp="1"/>
          </p:cNvSpPr>
          <p:nvPr>
            <p:ph type="title" idx="4294967295"/>
          </p:nvPr>
        </p:nvSpPr>
        <p:spPr>
          <a:xfrm>
            <a:off x="1676400" y="487363"/>
            <a:ext cx="6934200" cy="990600"/>
          </a:xfrm>
        </p:spPr>
        <p:txBody>
          <a:bodyPr lIns="91440" tIns="45720" rIns="91440" bIns="91440">
            <a:normAutofit/>
          </a:bodyPr>
          <a:lstStyle/>
          <a:p>
            <a:pPr algn="ctr" eaLnBrk="1" fontAlgn="auto" hangingPunct="1">
              <a:spcAft>
                <a:spcPts val="0"/>
              </a:spcAft>
              <a:defRPr/>
            </a:pPr>
            <a:r>
              <a:rPr lang="en-US" sz="3600" dirty="0" smtClean="0">
                <a:solidFill>
                  <a:srgbClr val="002060"/>
                </a:solidFill>
              </a:rPr>
              <a:t>Affective Statement Summaries</a:t>
            </a:r>
          </a:p>
        </p:txBody>
      </p:sp>
      <p:sp>
        <p:nvSpPr>
          <p:cNvPr id="20483" name="Content Placeholder 3"/>
          <p:cNvSpPr>
            <a:spLocks noGrp="1"/>
          </p:cNvSpPr>
          <p:nvPr>
            <p:ph type="body" idx="4294967295"/>
          </p:nvPr>
        </p:nvSpPr>
        <p:spPr>
          <a:xfrm>
            <a:off x="1103313" y="2514600"/>
            <a:ext cx="8040687" cy="4081463"/>
          </a:xfrm>
        </p:spPr>
        <p:txBody>
          <a:bodyPr>
            <a:normAutofit/>
          </a:bodyPr>
          <a:lstStyle/>
          <a:p>
            <a:pPr marL="0" indent="0" eaLnBrk="1" fontAlgn="auto" hangingPunct="1">
              <a:lnSpc>
                <a:spcPct val="90000"/>
              </a:lnSpc>
              <a:spcAft>
                <a:spcPts val="0"/>
              </a:spcAft>
              <a:buFont typeface="Wingdings 3"/>
              <a:buChar char=""/>
              <a:defRPr/>
            </a:pPr>
            <a:r>
              <a:rPr lang="en-US" sz="2800" b="1" dirty="0" smtClean="0"/>
              <a:t> </a:t>
            </a:r>
            <a:r>
              <a:rPr lang="en-US" sz="2800" dirty="0" smtClean="0"/>
              <a:t>5 words that would describe the spiritual characteristics of  Catholic middle school students </a:t>
            </a:r>
          </a:p>
          <a:p>
            <a:pPr marL="0" indent="0" eaLnBrk="1" fontAlgn="auto" hangingPunct="1">
              <a:lnSpc>
                <a:spcPct val="90000"/>
              </a:lnSpc>
              <a:spcAft>
                <a:spcPts val="0"/>
              </a:spcAft>
              <a:buFont typeface="Wingdings 3"/>
              <a:buChar char=""/>
              <a:defRPr/>
            </a:pPr>
            <a:r>
              <a:rPr lang="en-US" sz="2800" dirty="0" smtClean="0"/>
              <a:t>  What % of Catholic middle school students regularly attend Saturday Evening/Sunday Mass?</a:t>
            </a:r>
          </a:p>
          <a:p>
            <a:pPr marL="0" indent="0" eaLnBrk="1" fontAlgn="auto" hangingPunct="1">
              <a:lnSpc>
                <a:spcPct val="90000"/>
              </a:lnSpc>
              <a:spcAft>
                <a:spcPts val="0"/>
              </a:spcAft>
              <a:buFont typeface="Wingdings 3"/>
              <a:buChar char=""/>
              <a:defRPr/>
            </a:pPr>
            <a:r>
              <a:rPr lang="en-US" sz="2800" dirty="0" smtClean="0"/>
              <a:t> Besides religion class, where do you think Catholic middle school students talk about faith? </a:t>
            </a:r>
          </a:p>
          <a:p>
            <a:pPr marL="0" indent="0" eaLnBrk="1" fontAlgn="auto" hangingPunct="1">
              <a:lnSpc>
                <a:spcPct val="90000"/>
              </a:lnSpc>
              <a:spcAft>
                <a:spcPts val="0"/>
              </a:spcAft>
              <a:buFont typeface="Wingdings 3"/>
              <a:buChar char=""/>
              <a:defRPr/>
            </a:pPr>
            <a:r>
              <a:rPr lang="en-US" sz="2800" dirty="0" smtClean="0"/>
              <a:t>How many Catholic middle school students are open to exploring a religious vocation?</a:t>
            </a:r>
          </a:p>
        </p:txBody>
      </p:sp>
      <p:sp>
        <p:nvSpPr>
          <p:cNvPr id="3072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sz="18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ACRE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Originally created by NCEA with University of Kansas and Boston College</a:t>
            </a:r>
          </a:p>
          <a:p>
            <a:r>
              <a:rPr lang="en-US" dirty="0" smtClean="0"/>
              <a:t>Assessment of Catholic Religious Education (1970’s)</a:t>
            </a:r>
          </a:p>
          <a:p>
            <a:r>
              <a:rPr lang="en-US" dirty="0" smtClean="0"/>
              <a:t>Assessment of Catechesis/Religious Education (August, 2001)</a:t>
            </a:r>
          </a:p>
          <a:p>
            <a:r>
              <a:rPr lang="en-US" dirty="0" smtClean="0"/>
              <a:t>Revised 2013 with Computerized Assessments and Learning (CA&amp;L)</a:t>
            </a:r>
          </a:p>
          <a:p>
            <a:r>
              <a:rPr lang="en-US" dirty="0" smtClean="0"/>
              <a:t>Field tested, piloted, scrutinized by national and diocesan catechetical leaders, theologians and catechists.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6"/>
          <p:cNvSpPr>
            <a:spLocks noGrp="1"/>
          </p:cNvSpPr>
          <p:nvPr>
            <p:ph type="title" idx="4294967295"/>
          </p:nvPr>
        </p:nvSpPr>
        <p:spPr>
          <a:xfrm>
            <a:off x="1600200" y="487363"/>
            <a:ext cx="7086600" cy="990600"/>
          </a:xfrm>
        </p:spPr>
        <p:txBody>
          <a:bodyPr lIns="91440" tIns="45720" rIns="91440" bIns="91440">
            <a:normAutofit/>
          </a:bodyPr>
          <a:lstStyle/>
          <a:p>
            <a:pPr algn="ctr" eaLnBrk="1" fontAlgn="auto" hangingPunct="1">
              <a:spcAft>
                <a:spcPts val="0"/>
              </a:spcAft>
              <a:defRPr/>
            </a:pPr>
            <a:r>
              <a:rPr lang="en-US" sz="2800" dirty="0" smtClean="0">
                <a:solidFill>
                  <a:srgbClr val="002060"/>
                </a:solidFill>
              </a:rPr>
              <a:t>Catholic Identity and Religious Programming</a:t>
            </a:r>
          </a:p>
        </p:txBody>
      </p:sp>
      <p:sp>
        <p:nvSpPr>
          <p:cNvPr id="4" name="Content Placeholder 3"/>
          <p:cNvSpPr>
            <a:spLocks noGrp="1"/>
          </p:cNvSpPr>
          <p:nvPr>
            <p:ph type="body" idx="4294967295"/>
          </p:nvPr>
        </p:nvSpPr>
        <p:spPr>
          <a:xfrm>
            <a:off x="1103313" y="2547938"/>
            <a:ext cx="8040687" cy="4081462"/>
          </a:xfrm>
        </p:spPr>
        <p:txBody>
          <a:bodyPr/>
          <a:lstStyle/>
          <a:p>
            <a:pPr marL="0" indent="0" eaLnBrk="1" hangingPunct="1">
              <a:lnSpc>
                <a:spcPct val="80000"/>
              </a:lnSpc>
            </a:pPr>
            <a:r>
              <a:rPr lang="en-US" sz="2800" dirty="0" smtClean="0"/>
              <a:t>  Personal relationship with Jesus</a:t>
            </a:r>
          </a:p>
          <a:p>
            <a:pPr marL="0" indent="0" eaLnBrk="1" hangingPunct="1">
              <a:lnSpc>
                <a:spcPct val="80000"/>
              </a:lnSpc>
            </a:pPr>
            <a:r>
              <a:rPr lang="en-US" sz="2800" dirty="0" smtClean="0"/>
              <a:t>  Openness to prayer</a:t>
            </a:r>
          </a:p>
          <a:p>
            <a:pPr marL="0" indent="0" eaLnBrk="1" hangingPunct="1">
              <a:lnSpc>
                <a:spcPct val="80000"/>
              </a:lnSpc>
            </a:pPr>
            <a:r>
              <a:rPr lang="en-US" sz="2800" dirty="0" smtClean="0"/>
              <a:t>  Being Catholic is important</a:t>
            </a:r>
          </a:p>
          <a:p>
            <a:pPr marL="0" indent="0" eaLnBrk="1" hangingPunct="1">
              <a:lnSpc>
                <a:spcPct val="80000"/>
              </a:lnSpc>
            </a:pPr>
            <a:r>
              <a:rPr lang="en-US" sz="2800" dirty="0" smtClean="0"/>
              <a:t>  Strong sense of morality</a:t>
            </a:r>
          </a:p>
          <a:p>
            <a:pPr marL="0" indent="0" eaLnBrk="1" hangingPunct="1">
              <a:lnSpc>
                <a:spcPct val="80000"/>
              </a:lnSpc>
            </a:pPr>
            <a:r>
              <a:rPr lang="en-US" sz="2800" dirty="0" smtClean="0"/>
              <a:t>  Value and think positively about Catholic institutions</a:t>
            </a:r>
          </a:p>
          <a:p>
            <a:pPr marL="0" indent="0" eaLnBrk="1" hangingPunct="1">
              <a:lnSpc>
                <a:spcPct val="80000"/>
              </a:lnSpc>
              <a:buNone/>
            </a:pPr>
            <a:endParaRPr lang="en-US" sz="2800" b="1" dirty="0" smtClean="0"/>
          </a:p>
          <a:p>
            <a:pPr marL="0" indent="0" eaLnBrk="1" hangingPunct="1">
              <a:lnSpc>
                <a:spcPct val="80000"/>
              </a:lnSpc>
              <a:buNone/>
            </a:pPr>
            <a:r>
              <a:rPr lang="en-US" sz="2400" dirty="0" smtClean="0"/>
              <a:t>(Based on preferred responses to affective statements that were over 90%.  There were 25 such items out of 41.</a:t>
            </a:r>
            <a:endParaRPr lang="en-US" sz="2400" dirty="0"/>
          </a:p>
          <a:p>
            <a:pPr marL="0" indent="0" eaLnBrk="1" hangingPunct="1">
              <a:lnSpc>
                <a:spcPct val="80000"/>
              </a:lnSpc>
              <a:buNone/>
            </a:pPr>
            <a:endParaRPr lang="en-US" sz="2800" b="1" dirty="0" smtClean="0"/>
          </a:p>
        </p:txBody>
      </p:sp>
      <p:sp>
        <p:nvSpPr>
          <p:cNvPr id="3174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edg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edge">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edge">
                                      <p:cBhvr>
                                        <p:cTn id="17" dur="1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edge">
                                      <p:cBhvr>
                                        <p:cTn id="22" dur="1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edge">
                                      <p:cBhvr>
                                        <p:cTn id="27" dur="1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wedge">
                                      <p:cBhvr>
                                        <p:cTn id="32"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Content Placeholder 3"/>
          <p:cNvSpPr>
            <a:spLocks noGrp="1"/>
          </p:cNvSpPr>
          <p:nvPr>
            <p:ph idx="1"/>
          </p:nvPr>
        </p:nvSpPr>
        <p:spPr/>
        <p:txBody>
          <a:bodyPr/>
          <a:lstStyle/>
          <a:p>
            <a:pPr marL="0" indent="0" eaLnBrk="1" hangingPunct="1">
              <a:lnSpc>
                <a:spcPct val="90000"/>
              </a:lnSpc>
            </a:pPr>
            <a:r>
              <a:rPr lang="en-US" dirty="0" smtClean="0"/>
              <a:t>What % of Catholic middle school students attend Sunday Mass regularly?  82% (increase)</a:t>
            </a:r>
          </a:p>
          <a:p>
            <a:pPr marL="0" indent="0" eaLnBrk="1" hangingPunct="1">
              <a:lnSpc>
                <a:spcPct val="90000"/>
              </a:lnSpc>
            </a:pPr>
            <a:r>
              <a:rPr lang="en-US" dirty="0" smtClean="0"/>
              <a:t> Besides school, where do you think Catholic middle school students talk about faith? Friends 69%, Parents 78% (increase)</a:t>
            </a:r>
          </a:p>
          <a:p>
            <a:pPr marL="0" indent="0" eaLnBrk="1" hangingPunct="1">
              <a:lnSpc>
                <a:spcPct val="90000"/>
              </a:lnSpc>
            </a:pPr>
            <a:r>
              <a:rPr lang="en-US" dirty="0" smtClean="0"/>
              <a:t>How many Catholic middle school students are open to exploring a religious vocation? 31% (increase)</a:t>
            </a:r>
          </a:p>
        </p:txBody>
      </p:sp>
      <p:sp>
        <p:nvSpPr>
          <p:cNvPr id="22530" name="Title 2"/>
          <p:cNvSpPr>
            <a:spLocks noGrp="1"/>
          </p:cNvSpPr>
          <p:nvPr>
            <p:ph type="title"/>
          </p:nvPr>
        </p:nvSpPr>
        <p:spPr/>
        <p:txBody>
          <a:bodyPr/>
          <a:lstStyle/>
          <a:p>
            <a:pPr algn="ctr" eaLnBrk="1" fontAlgn="auto" hangingPunct="1">
              <a:spcAft>
                <a:spcPts val="0"/>
              </a:spcAft>
              <a:defRPr/>
            </a:pPr>
            <a:r>
              <a:rPr lang="en-US" dirty="0" smtClean="0"/>
              <a:t>Catholic Identity</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Data Discovery Day</a:t>
            </a:r>
            <a:endParaRPr lang="en-US" dirty="0"/>
          </a:p>
        </p:txBody>
      </p:sp>
      <p:sp>
        <p:nvSpPr>
          <p:cNvPr id="3" name="Content Placeholder 2"/>
          <p:cNvSpPr>
            <a:spLocks noGrp="1"/>
          </p:cNvSpPr>
          <p:nvPr>
            <p:ph idx="1"/>
          </p:nvPr>
        </p:nvSpPr>
        <p:spPr/>
        <p:txBody>
          <a:bodyPr/>
          <a:lstStyle/>
          <a:p>
            <a:r>
              <a:rPr lang="en-US" dirty="0" smtClean="0"/>
              <a:t>Bring your team</a:t>
            </a:r>
          </a:p>
          <a:p>
            <a:r>
              <a:rPr lang="en-US" dirty="0" smtClean="0"/>
              <a:t>Bring your data</a:t>
            </a:r>
          </a:p>
          <a:p>
            <a:r>
              <a:rPr lang="en-US" dirty="0" smtClean="0"/>
              <a:t>Hands on – interactive</a:t>
            </a:r>
          </a:p>
          <a:p>
            <a:r>
              <a:rPr lang="en-US" dirty="0" smtClean="0"/>
              <a:t>Results oriented</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48559600"/>
      </p:ext>
    </p:extLst>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First Pass</a:t>
            </a:r>
            <a:endParaRPr lang="en-US" dirty="0"/>
          </a:p>
        </p:txBody>
      </p:sp>
      <p:sp>
        <p:nvSpPr>
          <p:cNvPr id="3" name="Content Placeholder 2"/>
          <p:cNvSpPr>
            <a:spLocks noGrp="1"/>
          </p:cNvSpPr>
          <p:nvPr>
            <p:ph idx="1"/>
          </p:nvPr>
        </p:nvSpPr>
        <p:spPr/>
        <p:txBody>
          <a:bodyPr/>
          <a:lstStyle/>
          <a:p>
            <a:pPr lvl="1"/>
            <a:r>
              <a:rPr lang="en-US" dirty="0" smtClean="0"/>
              <a:t>Overview </a:t>
            </a:r>
            <a:r>
              <a:rPr lang="en-US" dirty="0"/>
              <a:t>for your team</a:t>
            </a:r>
          </a:p>
          <a:p>
            <a:pPr lvl="1"/>
            <a:r>
              <a:rPr lang="en-US" dirty="0"/>
              <a:t>Overview of your </a:t>
            </a:r>
            <a:r>
              <a:rPr lang="en-US" dirty="0" smtClean="0"/>
              <a:t>results</a:t>
            </a:r>
          </a:p>
          <a:p>
            <a:pPr lvl="1"/>
            <a:r>
              <a:rPr lang="en-US" dirty="0" smtClean="0"/>
              <a:t>Study: Total Score, Standards Classification and Domain Summary</a:t>
            </a:r>
          </a:p>
          <a:p>
            <a:pPr lvl="1"/>
            <a:r>
              <a:rPr lang="en-US" dirty="0" smtClean="0"/>
              <a:t>Study: Score Summary by the Four Pillars</a:t>
            </a:r>
          </a:p>
          <a:p>
            <a:pPr lvl="1"/>
            <a:r>
              <a:rPr lang="en-US" dirty="0" smtClean="0"/>
              <a:t>Identify strengths</a:t>
            </a:r>
          </a:p>
          <a:p>
            <a:pPr lvl="1"/>
            <a:r>
              <a:rPr lang="en-US" dirty="0" smtClean="0"/>
              <a:t>Identify areas for improvement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13788699"/>
      </p:ext>
    </p:extLst>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Second Pass</a:t>
            </a:r>
            <a:endParaRPr lang="en-US" dirty="0"/>
          </a:p>
        </p:txBody>
      </p:sp>
      <p:sp>
        <p:nvSpPr>
          <p:cNvPr id="3" name="Content Placeholder 2"/>
          <p:cNvSpPr>
            <a:spLocks noGrp="1"/>
          </p:cNvSpPr>
          <p:nvPr>
            <p:ph idx="1"/>
          </p:nvPr>
        </p:nvSpPr>
        <p:spPr/>
        <p:txBody>
          <a:bodyPr/>
          <a:lstStyle/>
          <a:p>
            <a:pPr marL="365760" lvl="1" indent="-283464">
              <a:spcBef>
                <a:spcPts val="600"/>
              </a:spcBef>
              <a:buSzPct val="80000"/>
              <a:buFont typeface="Wingdings 2"/>
              <a:buChar char=""/>
            </a:pPr>
            <a:r>
              <a:rPr lang="en-US" sz="3200" dirty="0"/>
              <a:t>Study: Affective Statement Summaries and Student </a:t>
            </a:r>
            <a:r>
              <a:rPr lang="en-US" sz="3200" dirty="0" smtClean="0"/>
              <a:t>Concerns</a:t>
            </a:r>
          </a:p>
          <a:p>
            <a:r>
              <a:rPr lang="en-US" dirty="0" smtClean="0"/>
              <a:t>Dig into: Identified Domains with Faith knowledge Items by Domain</a:t>
            </a:r>
          </a:p>
          <a:p>
            <a:r>
              <a:rPr lang="en-US" dirty="0" smtClean="0"/>
              <a:t>Analyze: Score Frequency Distributions</a:t>
            </a:r>
          </a:p>
          <a:p>
            <a:r>
              <a:rPr lang="en-US" dirty="0" smtClean="0"/>
              <a:t>Identify additional strengths, areas for improvement and possible improvement strategies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207625"/>
      </p:ext>
    </p:extLst>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Program Improvement Plan</a:t>
            </a:r>
            <a:endParaRPr lang="en-US" dirty="0"/>
          </a:p>
        </p:txBody>
      </p:sp>
      <p:sp>
        <p:nvSpPr>
          <p:cNvPr id="3" name="Content Placeholder 2"/>
          <p:cNvSpPr>
            <a:spLocks noGrp="1"/>
          </p:cNvSpPr>
          <p:nvPr>
            <p:ph idx="1"/>
          </p:nvPr>
        </p:nvSpPr>
        <p:spPr/>
        <p:txBody>
          <a:bodyPr/>
          <a:lstStyle/>
          <a:p>
            <a:r>
              <a:rPr lang="en-US" dirty="0" smtClean="0"/>
              <a:t>Introduction to “Continuous Improvement”</a:t>
            </a:r>
          </a:p>
          <a:p>
            <a:r>
              <a:rPr lang="en-US" dirty="0" smtClean="0"/>
              <a:t>Establish SMART Goals</a:t>
            </a:r>
          </a:p>
          <a:p>
            <a:r>
              <a:rPr lang="en-US" dirty="0" smtClean="0"/>
              <a:t>Improvement Plan Format</a:t>
            </a:r>
          </a:p>
          <a:p>
            <a:r>
              <a:rPr lang="en-US" dirty="0" smtClean="0"/>
              <a:t>Improvement Planning</a:t>
            </a:r>
          </a:p>
          <a:p>
            <a:pPr marL="82296" indent="0">
              <a:buNone/>
            </a:pPr>
            <a:endParaRPr lang="en-US" dirty="0" smtClean="0"/>
          </a:p>
          <a:p>
            <a:pPr marL="82296" indent="0">
              <a:buNone/>
            </a:pPr>
            <a:r>
              <a:rPr lang="en-US" dirty="0" smtClean="0"/>
              <a:t>(You will leave with the beginnings of a Program Improvement Plan.)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42571333"/>
      </p:ext>
    </p:extLst>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Xavier Average compared to National Average 2009-2011</a:t>
            </a:r>
            <a:endParaRPr lang="en-US" dirty="0"/>
          </a:p>
        </p:txBody>
      </p:sp>
      <p:graphicFrame>
        <p:nvGraphicFramePr>
          <p:cNvPr id="6" name="Content Placeholder 5"/>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dirty="0" smtClean="0"/>
              <a:t>OK, so now you are really tired!</a:t>
            </a:r>
          </a:p>
        </p:txBody>
      </p:sp>
      <p:pic>
        <p:nvPicPr>
          <p:cNvPr id="4" name="Content Placeholder 3" descr="Sleeping Baby.jpg"/>
          <p:cNvPicPr>
            <a:picLocks noGrp="1" noChangeAspect="1"/>
          </p:cNvPicPr>
          <p:nvPr>
            <p:ph idx="1"/>
          </p:nvPr>
        </p:nvPicPr>
        <p:blipFill>
          <a:blip r:embed="rId2"/>
          <a:srcRect/>
          <a:stretch>
            <a:fillRect/>
          </a:stretch>
        </p:blipFill>
        <p:spPr>
          <a:xfrm>
            <a:off x="2133600" y="2133600"/>
            <a:ext cx="4572000" cy="3429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3600" dirty="0" smtClean="0"/>
              <a:t>Top Ten Things to Say when </a:t>
            </a:r>
            <a:br>
              <a:rPr lang="en-US" sz="3600" dirty="0" smtClean="0"/>
            </a:br>
            <a:r>
              <a:rPr lang="en-US" sz="3600" dirty="0" smtClean="0"/>
              <a:t>Caught Sleeping at your Desk</a:t>
            </a:r>
          </a:p>
        </p:txBody>
      </p:sp>
      <p:sp>
        <p:nvSpPr>
          <p:cNvPr id="49155" name="Rectangle 3"/>
          <p:cNvSpPr>
            <a:spLocks noGrp="1" noChangeArrowheads="1"/>
          </p:cNvSpPr>
          <p:nvPr>
            <p:ph idx="1"/>
          </p:nvPr>
        </p:nvSpPr>
        <p:spPr/>
        <p:txBody>
          <a:bodyPr/>
          <a:lstStyle/>
          <a:p>
            <a:pPr eaLnBrk="1" hangingPunct="1">
              <a:lnSpc>
                <a:spcPct val="80000"/>
              </a:lnSpc>
            </a:pPr>
            <a:r>
              <a:rPr lang="en-US" sz="2800" dirty="0" smtClean="0"/>
              <a:t>They told me at the Blood Bank this might happen.</a:t>
            </a:r>
          </a:p>
          <a:p>
            <a:pPr eaLnBrk="1" hangingPunct="1">
              <a:lnSpc>
                <a:spcPct val="80000"/>
              </a:lnSpc>
            </a:pPr>
            <a:r>
              <a:rPr lang="en-US" sz="2800" dirty="0" smtClean="0"/>
              <a:t>This is just a 15-minute power nap they raved about in the time management course you sent me to!</a:t>
            </a:r>
          </a:p>
          <a:p>
            <a:pPr eaLnBrk="1" hangingPunct="1">
              <a:lnSpc>
                <a:spcPct val="80000"/>
              </a:lnSpc>
            </a:pPr>
            <a:r>
              <a:rPr lang="en-US" sz="2800" dirty="0" smtClean="0"/>
              <a:t>Whew! Guess I left the top off the Whiteout.  You got here just in time! </a:t>
            </a:r>
          </a:p>
          <a:p>
            <a:pPr eaLnBrk="1" hangingPunct="1">
              <a:lnSpc>
                <a:spcPct val="80000"/>
              </a:lnSpc>
            </a:pPr>
            <a:r>
              <a:rPr lang="en-US" sz="2800" dirty="0" smtClean="0"/>
              <a:t>I wasn’t sleeping!  I was meditation on the Diocesan Vision and Mission statement.</a:t>
            </a:r>
          </a:p>
          <a:p>
            <a:pPr eaLnBrk="1" hangingPunct="1">
              <a:lnSpc>
                <a:spcPct val="80000"/>
              </a:lnSpc>
            </a:pPr>
            <a:r>
              <a:rPr lang="en-US" sz="2800" dirty="0" smtClean="0"/>
              <a:t>I was testing my keyboard for drool resistance.</a:t>
            </a:r>
          </a:p>
        </p:txBody>
      </p:sp>
      <p:sp>
        <p:nvSpPr>
          <p:cNvPr id="54274" name="Date Placeholder 3"/>
          <p:cNvSpPr>
            <a:spLocks noGrp="1"/>
          </p:cNvSpPr>
          <p:nvPr>
            <p:ph type="dt" sz="quarter" idx="10"/>
          </p:nvPr>
        </p:nvSpPr>
        <p:spPr/>
        <p:txBody>
          <a:bodyPr/>
          <a:lstStyle/>
          <a:p>
            <a:pPr>
              <a:defRPr/>
            </a:pPr>
            <a:fld id="{5A488455-7E91-4905-B195-21D1CB1178E8}" type="datetime1">
              <a:rPr lang="en-US"/>
              <a:pPr>
                <a:defRPr/>
              </a:pPr>
              <a:t>3/19/15</a:t>
            </a:fld>
            <a:endParaRPr lang="en-US" dirty="0"/>
          </a:p>
        </p:txBody>
      </p:sp>
      <p:sp>
        <p:nvSpPr>
          <p:cNvPr id="41989"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lvl="1"/>
            <a:fld id="{58C2340F-2ACA-497E-9198-8C700B8F33E3}" type="slidenum">
              <a:rPr lang="en-US" smtClean="0"/>
              <a:pPr lvl="1"/>
              <a:t>39</a:t>
            </a:fld>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dissolve">
                                      <p:cBhvr>
                                        <p:cTn id="7" dur="500"/>
                                        <p:tgtEl>
                                          <p:spTgt spid="491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dissolve">
                                      <p:cBhvr>
                                        <p:cTn id="12" dur="500"/>
                                        <p:tgtEl>
                                          <p:spTgt spid="491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dissolve">
                                      <p:cBhvr>
                                        <p:cTn id="17" dur="500"/>
                                        <p:tgtEl>
                                          <p:spTgt spid="491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9155">
                                            <p:txEl>
                                              <p:pRg st="3" end="3"/>
                                            </p:txEl>
                                          </p:spTgt>
                                        </p:tgtEl>
                                        <p:attrNameLst>
                                          <p:attrName>style.visibility</p:attrName>
                                        </p:attrNameLst>
                                      </p:cBhvr>
                                      <p:to>
                                        <p:strVal val="visible"/>
                                      </p:to>
                                    </p:set>
                                    <p:animEffect transition="in" filter="dissolve">
                                      <p:cBhvr>
                                        <p:cTn id="22" dur="500"/>
                                        <p:tgtEl>
                                          <p:spTgt spid="491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9155">
                                            <p:txEl>
                                              <p:pRg st="4" end="4"/>
                                            </p:txEl>
                                          </p:spTgt>
                                        </p:tgtEl>
                                        <p:attrNameLst>
                                          <p:attrName>style.visibility</p:attrName>
                                        </p:attrNameLst>
                                      </p:cBhvr>
                                      <p:to>
                                        <p:strVal val="visible"/>
                                      </p:to>
                                    </p:set>
                                    <p:animEffect transition="in" filter="dissolve">
                                      <p:cBhvr>
                                        <p:cTn id="27" dur="500"/>
                                        <p:tgtEl>
                                          <p:spTgt spid="491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NCEA’s Vision</a:t>
            </a:r>
            <a:endParaRPr lang="en-US" dirty="0"/>
          </a:p>
        </p:txBody>
      </p:sp>
      <p:sp>
        <p:nvSpPr>
          <p:cNvPr id="3" name="Content Placeholder 2"/>
          <p:cNvSpPr>
            <a:spLocks noGrp="1"/>
          </p:cNvSpPr>
          <p:nvPr>
            <p:ph idx="1"/>
          </p:nvPr>
        </p:nvSpPr>
        <p:spPr/>
        <p:txBody>
          <a:bodyPr>
            <a:normAutofit lnSpcReduction="10000"/>
          </a:bodyPr>
          <a:lstStyle/>
          <a:p>
            <a:r>
              <a:rPr lang="en-US" dirty="0" smtClean="0"/>
              <a:t>Tool for assessing program effectiveness</a:t>
            </a:r>
          </a:p>
          <a:p>
            <a:r>
              <a:rPr lang="en-US" dirty="0" smtClean="0"/>
              <a:t>Offer a picture of where students should be in terms of basic religion knowledge</a:t>
            </a:r>
          </a:p>
          <a:p>
            <a:pPr lvl="1"/>
            <a:r>
              <a:rPr lang="en-US" dirty="0" smtClean="0"/>
              <a:t>Grade 5 – level 1</a:t>
            </a:r>
          </a:p>
          <a:p>
            <a:pPr lvl="1"/>
            <a:r>
              <a:rPr lang="en-US" dirty="0" smtClean="0"/>
              <a:t>Grade 8-9 – level 2</a:t>
            </a:r>
          </a:p>
          <a:p>
            <a:pPr lvl="1"/>
            <a:r>
              <a:rPr lang="en-US" dirty="0" smtClean="0"/>
              <a:t>Grade 11-12 – level 3</a:t>
            </a:r>
          </a:p>
          <a:p>
            <a:r>
              <a:rPr lang="en-US" dirty="0" smtClean="0"/>
              <a:t>Assess beliefs, attitudes, practices, and perceptions</a:t>
            </a:r>
          </a:p>
          <a:p>
            <a:r>
              <a:rPr lang="en-US" dirty="0" smtClean="0"/>
              <a:t>Provide information on areas of strength,  and those in need of improvement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3600" dirty="0" smtClean="0"/>
              <a:t>Top Ten Things to Say when </a:t>
            </a:r>
            <a:br>
              <a:rPr lang="en-US" sz="3600" dirty="0" smtClean="0"/>
            </a:br>
            <a:r>
              <a:rPr lang="en-US" sz="3600" dirty="0" smtClean="0"/>
              <a:t>Caught Sleeping at your Desk</a:t>
            </a:r>
          </a:p>
        </p:txBody>
      </p:sp>
      <p:sp>
        <p:nvSpPr>
          <p:cNvPr id="50179" name="Rectangle 3"/>
          <p:cNvSpPr>
            <a:spLocks noGrp="1" noChangeArrowheads="1"/>
          </p:cNvSpPr>
          <p:nvPr>
            <p:ph idx="1"/>
          </p:nvPr>
        </p:nvSpPr>
        <p:spPr/>
        <p:txBody>
          <a:bodyPr/>
          <a:lstStyle/>
          <a:p>
            <a:pPr eaLnBrk="1" hangingPunct="1">
              <a:lnSpc>
                <a:spcPct val="80000"/>
              </a:lnSpc>
            </a:pPr>
            <a:r>
              <a:rPr lang="en-US" dirty="0" smtClean="0"/>
              <a:t>I was meditating on cosmic significance of the latest curriculum modifications.</a:t>
            </a:r>
          </a:p>
          <a:p>
            <a:pPr eaLnBrk="1" hangingPunct="1">
              <a:lnSpc>
                <a:spcPct val="80000"/>
              </a:lnSpc>
            </a:pPr>
            <a:r>
              <a:rPr lang="en-US" dirty="0" smtClean="0"/>
              <a:t>Darn!  Why did you interrupt me?  I had almost figured out how to raise that last 3 million for the Bishop’s Appeal.</a:t>
            </a:r>
          </a:p>
          <a:p>
            <a:pPr eaLnBrk="1" hangingPunct="1">
              <a:lnSpc>
                <a:spcPct val="80000"/>
              </a:lnSpc>
            </a:pPr>
            <a:r>
              <a:rPr lang="en-US" dirty="0" smtClean="0"/>
              <a:t>Did you ever notice sound coming out of these keyboards when you put your ear down real close?</a:t>
            </a:r>
          </a:p>
          <a:p>
            <a:pPr eaLnBrk="1" hangingPunct="1">
              <a:lnSpc>
                <a:spcPct val="80000"/>
              </a:lnSpc>
            </a:pPr>
            <a:r>
              <a:rPr lang="en-US" dirty="0" smtClean="0"/>
              <a:t>Who </a:t>
            </a:r>
            <a:r>
              <a:rPr lang="en-US" smtClean="0"/>
              <a:t>put decaf </a:t>
            </a:r>
            <a:r>
              <a:rPr lang="en-US" dirty="0" smtClean="0"/>
              <a:t>in the wrong pot?</a:t>
            </a:r>
          </a:p>
        </p:txBody>
      </p:sp>
      <p:sp>
        <p:nvSpPr>
          <p:cNvPr id="55298" name="Date Placeholder 3"/>
          <p:cNvSpPr>
            <a:spLocks noGrp="1"/>
          </p:cNvSpPr>
          <p:nvPr>
            <p:ph type="dt" sz="quarter" idx="10"/>
          </p:nvPr>
        </p:nvSpPr>
        <p:spPr/>
        <p:txBody>
          <a:bodyPr/>
          <a:lstStyle/>
          <a:p>
            <a:pPr>
              <a:defRPr/>
            </a:pPr>
            <a:fld id="{CF39E1ED-0DA0-41BC-888D-F4E980CD374A}" type="datetime1">
              <a:rPr lang="en-US"/>
              <a:pPr>
                <a:defRPr/>
              </a:pPr>
              <a:t>3/19/15</a:t>
            </a:fld>
            <a:endParaRPr lang="en-US" dirty="0"/>
          </a:p>
        </p:txBody>
      </p:sp>
      <p:sp>
        <p:nvSpPr>
          <p:cNvPr id="43013"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lvl="1"/>
            <a:fld id="{C2AE0D17-C51F-4B0B-A066-651CFE552B9A}" type="slidenum">
              <a:rPr lang="en-US" smtClean="0"/>
              <a:pPr lvl="1"/>
              <a:t>40</a:t>
            </a:fld>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dissolve">
                                      <p:cBhvr>
                                        <p:cTn id="7" dur="500"/>
                                        <p:tgtEl>
                                          <p:spTgt spid="501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dissolve">
                                      <p:cBhvr>
                                        <p:cTn id="12" dur="500"/>
                                        <p:tgtEl>
                                          <p:spTgt spid="501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dissolve">
                                      <p:cBhvr>
                                        <p:cTn id="17" dur="500"/>
                                        <p:tgtEl>
                                          <p:spTgt spid="501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0179">
                                            <p:txEl>
                                              <p:pRg st="3" end="3"/>
                                            </p:txEl>
                                          </p:spTgt>
                                        </p:tgtEl>
                                        <p:attrNameLst>
                                          <p:attrName>style.visibility</p:attrName>
                                        </p:attrNameLst>
                                      </p:cBhvr>
                                      <p:to>
                                        <p:strVal val="visible"/>
                                      </p:to>
                                    </p:set>
                                    <p:animEffect transition="in" filter="dissolve">
                                      <p:cBhvr>
                                        <p:cTn id="22" dur="500"/>
                                        <p:tgtEl>
                                          <p:spTgt spid="501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a:t>
            </a:r>
            <a:r>
              <a:rPr lang="en-US" sz="3600" dirty="0" smtClean="0"/>
              <a:t>and the number one thing to say when caught napping at your desk</a:t>
            </a:r>
          </a:p>
        </p:txBody>
      </p:sp>
      <p:sp>
        <p:nvSpPr>
          <p:cNvPr id="51203" name="Rectangle 3"/>
          <p:cNvSpPr>
            <a:spLocks noGrp="1" noChangeArrowheads="1"/>
          </p:cNvSpPr>
          <p:nvPr>
            <p:ph idx="1"/>
          </p:nvPr>
        </p:nvSpPr>
        <p:spPr/>
        <p:txBody>
          <a:bodyPr/>
          <a:lstStyle/>
          <a:p>
            <a:pPr eaLnBrk="1" hangingPunct="1"/>
            <a:r>
              <a:rPr lang="en-US" dirty="0" smtClean="0"/>
              <a:t>Raise your head slowly and say</a:t>
            </a:r>
          </a:p>
          <a:p>
            <a:pPr eaLnBrk="1" hangingPunct="1"/>
            <a:endParaRPr lang="en-US" dirty="0" smtClean="0"/>
          </a:p>
          <a:p>
            <a:pPr eaLnBrk="1" hangingPunct="1">
              <a:buFont typeface="Wingdings" pitchFamily="2" charset="2"/>
              <a:buNone/>
            </a:pPr>
            <a:r>
              <a:rPr lang="en-US" sz="5400" dirty="0" smtClean="0"/>
              <a:t>…in Jesus name, Amen.</a:t>
            </a:r>
          </a:p>
        </p:txBody>
      </p:sp>
      <p:sp>
        <p:nvSpPr>
          <p:cNvPr id="56322" name="Date Placeholder 3"/>
          <p:cNvSpPr>
            <a:spLocks noGrp="1"/>
          </p:cNvSpPr>
          <p:nvPr>
            <p:ph type="dt" sz="quarter" idx="10"/>
          </p:nvPr>
        </p:nvSpPr>
        <p:spPr/>
        <p:txBody>
          <a:bodyPr/>
          <a:lstStyle/>
          <a:p>
            <a:pPr>
              <a:defRPr/>
            </a:pPr>
            <a:fld id="{DA66AB1A-4E40-41AB-9AEA-0877C53CCE45}" type="datetime1">
              <a:rPr lang="en-US"/>
              <a:pPr>
                <a:defRPr/>
              </a:pPr>
              <a:t>3/19/15</a:t>
            </a:fld>
            <a:endParaRPr lang="en-US" dirty="0"/>
          </a:p>
        </p:txBody>
      </p:sp>
      <p:sp>
        <p:nvSpPr>
          <p:cNvPr id="44037"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lvl="1"/>
            <a:fld id="{50113458-48E1-4A71-8423-8416A16B7346}" type="slidenum">
              <a:rPr lang="en-US" smtClean="0"/>
              <a:pPr lvl="1"/>
              <a:t>41</a:t>
            </a:fld>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dissolve">
                                      <p:cBhvr>
                                        <p:cTn id="7" dur="500"/>
                                        <p:tgtEl>
                                          <p:spTgt spid="51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03">
                                            <p:txEl>
                                              <p:pRg st="2" end="2"/>
                                            </p:txEl>
                                          </p:spTgt>
                                        </p:tgtEl>
                                        <p:attrNameLst>
                                          <p:attrName>style.visibility</p:attrName>
                                        </p:attrNameLst>
                                      </p:cBhvr>
                                      <p:to>
                                        <p:strVal val="visible"/>
                                      </p:to>
                                    </p:set>
                                    <p:animEffect transition="in" filter="dissolve">
                                      <p:cBhvr>
                                        <p:cTn id="12" dur="5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Faith Knowledge Items by Domain</a:t>
            </a:r>
            <a:endParaRPr lang="en-US" dirty="0"/>
          </a:p>
        </p:txBody>
      </p:sp>
      <p:sp>
        <p:nvSpPr>
          <p:cNvPr id="3" name="Content Placeholder 2"/>
          <p:cNvSpPr>
            <a:spLocks noGrp="1"/>
          </p:cNvSpPr>
          <p:nvPr>
            <p:ph idx="1"/>
          </p:nvPr>
        </p:nvSpPr>
        <p:spPr/>
        <p:txBody>
          <a:bodyPr/>
          <a:lstStyle/>
          <a:p>
            <a:r>
              <a:rPr lang="en-US" dirty="0" smtClean="0"/>
              <a:t>With your colleagues: </a:t>
            </a:r>
          </a:p>
          <a:p>
            <a:pPr lvl="1"/>
            <a:r>
              <a:rPr lang="en-US" dirty="0" smtClean="0"/>
              <a:t>Study the results</a:t>
            </a:r>
          </a:p>
          <a:p>
            <a:pPr lvl="1"/>
            <a:r>
              <a:rPr lang="en-US" dirty="0" smtClean="0"/>
              <a:t>What observations or questions do they raise?</a:t>
            </a:r>
          </a:p>
          <a:p>
            <a:pPr lvl="1"/>
            <a:r>
              <a:rPr lang="en-US" dirty="0" smtClean="0"/>
              <a:t>Strengths?</a:t>
            </a:r>
          </a:p>
          <a:p>
            <a:pPr lvl="1"/>
            <a:r>
              <a:rPr lang="en-US" dirty="0" smtClean="0"/>
              <a:t>Areas for improvement?</a:t>
            </a:r>
          </a:p>
          <a:p>
            <a:pPr lvl="1"/>
            <a:r>
              <a:rPr lang="en-US" dirty="0" smtClean="0"/>
              <a:t>Recommendations?</a:t>
            </a:r>
          </a:p>
          <a:p>
            <a:r>
              <a:rPr lang="en-US" dirty="0" smtClean="0"/>
              <a:t>Don’t you just love data!  </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Total Score, Standards Classification and Domain Summary</a:t>
            </a:r>
            <a:endParaRPr lang="en-US" dirty="0"/>
          </a:p>
        </p:txBody>
      </p:sp>
      <p:sp>
        <p:nvSpPr>
          <p:cNvPr id="3" name="Content Placeholder 2"/>
          <p:cNvSpPr>
            <a:spLocks noGrp="1"/>
          </p:cNvSpPr>
          <p:nvPr>
            <p:ph idx="1"/>
          </p:nvPr>
        </p:nvSpPr>
        <p:spPr/>
        <p:txBody>
          <a:bodyPr/>
          <a:lstStyle/>
          <a:p>
            <a:r>
              <a:rPr lang="en-US" dirty="0" smtClean="0"/>
              <a:t>With your colleagues: </a:t>
            </a:r>
          </a:p>
          <a:p>
            <a:pPr lvl="1"/>
            <a:r>
              <a:rPr lang="en-US" dirty="0" smtClean="0"/>
              <a:t>Study the results</a:t>
            </a:r>
          </a:p>
          <a:p>
            <a:pPr lvl="1"/>
            <a:r>
              <a:rPr lang="en-US" dirty="0" smtClean="0"/>
              <a:t>What observations or questions do they raise?</a:t>
            </a:r>
          </a:p>
          <a:p>
            <a:pPr lvl="1"/>
            <a:r>
              <a:rPr lang="en-US" dirty="0" smtClean="0"/>
              <a:t>Strengths?</a:t>
            </a:r>
          </a:p>
          <a:p>
            <a:pPr lvl="1"/>
            <a:r>
              <a:rPr lang="en-US" dirty="0" smtClean="0"/>
              <a:t>Areas for improvement?</a:t>
            </a:r>
          </a:p>
          <a:p>
            <a:pPr lvl="1"/>
            <a:r>
              <a:rPr lang="en-US" dirty="0" smtClean="0"/>
              <a:t>Recommendations?</a:t>
            </a:r>
          </a:p>
          <a:p>
            <a:r>
              <a:rPr lang="en-US" dirty="0" smtClean="0"/>
              <a:t>Don’t you love data even more!  </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498080" cy="1143000"/>
          </a:xfrm>
        </p:spPr>
        <p:txBody>
          <a:bodyPr>
            <a:normAutofit fontScale="90000"/>
          </a:bodyPr>
          <a:lstStyle/>
          <a:p>
            <a:r>
              <a:rPr lang="en-US" sz="4000" dirty="0" smtClean="0"/>
              <a:t>Score Summary by the Four Pillars of the </a:t>
            </a:r>
            <a:r>
              <a:rPr lang="en-US" sz="4000" i="1" dirty="0" smtClean="0"/>
              <a:t>Catechism of the Catholic </a:t>
            </a:r>
            <a:r>
              <a:rPr lang="en-US" i="1" dirty="0" smtClean="0"/>
              <a:t>Church</a:t>
            </a:r>
            <a:endParaRPr lang="en-US" dirty="0"/>
          </a:p>
        </p:txBody>
      </p:sp>
      <p:sp>
        <p:nvSpPr>
          <p:cNvPr id="3" name="Content Placeholder 2"/>
          <p:cNvSpPr>
            <a:spLocks noGrp="1"/>
          </p:cNvSpPr>
          <p:nvPr>
            <p:ph idx="1"/>
          </p:nvPr>
        </p:nvSpPr>
        <p:spPr/>
        <p:txBody>
          <a:bodyPr>
            <a:normAutofit lnSpcReduction="10000"/>
          </a:bodyPr>
          <a:lstStyle/>
          <a:p>
            <a:r>
              <a:rPr lang="en-US" dirty="0" smtClean="0"/>
              <a:t>Read and think</a:t>
            </a:r>
          </a:p>
          <a:p>
            <a:r>
              <a:rPr lang="en-US" dirty="0" smtClean="0"/>
              <a:t>Share with one other person</a:t>
            </a:r>
          </a:p>
          <a:p>
            <a:r>
              <a:rPr lang="en-US" dirty="0" smtClean="0"/>
              <a:t>Share one observation, question, strength, area for improvement, or recommendation with your group.</a:t>
            </a:r>
          </a:p>
          <a:p>
            <a:r>
              <a:rPr lang="en-US" dirty="0" smtClean="0"/>
              <a:t>Data is</a:t>
            </a:r>
          </a:p>
          <a:p>
            <a:pPr marL="916686" lvl="1" indent="-514350">
              <a:buAutoNum type="alphaLcPeriod"/>
            </a:pPr>
            <a:r>
              <a:rPr lang="en-US" dirty="0" smtClean="0"/>
              <a:t>A four letter word!</a:t>
            </a:r>
          </a:p>
          <a:p>
            <a:pPr marL="916686" lvl="1" indent="-514350">
              <a:buAutoNum type="alphaLcPeriod"/>
            </a:pPr>
            <a:r>
              <a:rPr lang="en-US" dirty="0" smtClean="0"/>
              <a:t>The plural of datum</a:t>
            </a:r>
          </a:p>
          <a:p>
            <a:pPr marL="916686" lvl="1" indent="-514350">
              <a:buAutoNum type="alphaLcPeriod"/>
            </a:pPr>
            <a:r>
              <a:rPr lang="en-US" dirty="0" smtClean="0"/>
              <a:t>Just plain fun!</a:t>
            </a:r>
          </a:p>
          <a:p>
            <a:pPr marL="916686" lvl="1" indent="-514350">
              <a:buAutoNum type="alphaLcPeriod"/>
            </a:pPr>
            <a:r>
              <a:rPr lang="en-US" dirty="0" smtClean="0"/>
              <a:t>All of the above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Faith Knowledge Score Frequency Distribution</a:t>
            </a:r>
            <a:endParaRPr lang="en-US" dirty="0"/>
          </a:p>
        </p:txBody>
      </p:sp>
      <p:sp>
        <p:nvSpPr>
          <p:cNvPr id="3" name="Content Placeholder 2"/>
          <p:cNvSpPr>
            <a:spLocks noGrp="1"/>
          </p:cNvSpPr>
          <p:nvPr>
            <p:ph idx="1"/>
          </p:nvPr>
        </p:nvSpPr>
        <p:spPr/>
        <p:txBody>
          <a:bodyPr/>
          <a:lstStyle/>
          <a:p>
            <a:r>
              <a:rPr lang="en-US" dirty="0" smtClean="0"/>
              <a:t>Examine this page individually.</a:t>
            </a:r>
          </a:p>
          <a:p>
            <a:r>
              <a:rPr lang="en-US" dirty="0" smtClean="0"/>
              <a:t>Discuss</a:t>
            </a:r>
          </a:p>
          <a:p>
            <a:pPr lvl="1"/>
            <a:r>
              <a:rPr lang="en-US" dirty="0" smtClean="0"/>
              <a:t>What does this data show?</a:t>
            </a:r>
          </a:p>
          <a:p>
            <a:pPr lvl="1"/>
            <a:r>
              <a:rPr lang="en-US" dirty="0" smtClean="0"/>
              <a:t>How is this data useful?</a:t>
            </a:r>
          </a:p>
          <a:p>
            <a:pPr lvl="1"/>
            <a:r>
              <a:rPr lang="en-US" dirty="0" smtClean="0"/>
              <a:t>Write a student improvement goal that might come from this data.</a:t>
            </a:r>
          </a:p>
          <a:p>
            <a:r>
              <a:rPr lang="en-US" dirty="0" smtClean="0"/>
              <a:t>SMART Goal – Specific, Measurable, Attainable, Realistic, Timely</a:t>
            </a:r>
          </a:p>
          <a:p>
            <a:r>
              <a:rPr lang="en-US" dirty="0" smtClean="0"/>
              <a:t>Give me a D…A…T…A</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Goal</a:t>
            </a:r>
            <a:endParaRPr lang="en-US" dirty="0"/>
          </a:p>
        </p:txBody>
      </p:sp>
      <p:sp>
        <p:nvSpPr>
          <p:cNvPr id="3" name="Content Placeholder 2"/>
          <p:cNvSpPr>
            <a:spLocks noGrp="1"/>
          </p:cNvSpPr>
          <p:nvPr>
            <p:ph idx="1"/>
          </p:nvPr>
        </p:nvSpPr>
        <p:spPr/>
        <p:txBody>
          <a:bodyPr/>
          <a:lstStyle/>
          <a:p>
            <a:r>
              <a:rPr lang="en-US" dirty="0" smtClean="0"/>
              <a:t>Specific – Who,? What,? When,? Where? Which?  Why?</a:t>
            </a:r>
          </a:p>
          <a:p>
            <a:r>
              <a:rPr lang="en-US" dirty="0" smtClean="0"/>
              <a:t>Measurable – How many? How much? How will we know success?</a:t>
            </a:r>
          </a:p>
          <a:p>
            <a:r>
              <a:rPr lang="en-US" dirty="0" smtClean="0"/>
              <a:t>Attainable – within our sphere of influence.</a:t>
            </a:r>
          </a:p>
          <a:p>
            <a:r>
              <a:rPr lang="en-US" dirty="0" smtClean="0"/>
              <a:t>Realistic – objective toward which you are both willing and able to work.</a:t>
            </a:r>
          </a:p>
          <a:p>
            <a:r>
              <a:rPr lang="en-US" dirty="0" smtClean="0"/>
              <a:t>Timely – grounded in a time frame.</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Affective Statements by Student Information Category</a:t>
            </a:r>
            <a:endParaRPr lang="en-US" dirty="0"/>
          </a:p>
        </p:txBody>
      </p:sp>
      <p:sp>
        <p:nvSpPr>
          <p:cNvPr id="3" name="Content Placeholder 2"/>
          <p:cNvSpPr>
            <a:spLocks noGrp="1"/>
          </p:cNvSpPr>
          <p:nvPr>
            <p:ph idx="1"/>
          </p:nvPr>
        </p:nvSpPr>
        <p:spPr/>
        <p:txBody>
          <a:bodyPr/>
          <a:lstStyle/>
          <a:p>
            <a:r>
              <a:rPr lang="en-US" dirty="0" smtClean="0"/>
              <a:t>Think – Pair – Share</a:t>
            </a:r>
          </a:p>
          <a:p>
            <a:r>
              <a:rPr lang="en-US" dirty="0" smtClean="0"/>
              <a:t>What do you find encouraging?</a:t>
            </a:r>
          </a:p>
          <a:p>
            <a:r>
              <a:rPr lang="en-US" dirty="0" smtClean="0"/>
              <a:t>What do you find troubling?</a:t>
            </a:r>
          </a:p>
          <a:p>
            <a:r>
              <a:rPr lang="en-US" dirty="0" smtClean="0"/>
              <a:t>What program recommendation might come from this data?</a:t>
            </a:r>
          </a:p>
          <a:p>
            <a:r>
              <a:rPr lang="en-US" dirty="0" smtClean="0"/>
              <a:t>Data quote</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Affective Statements – Student Concerns</a:t>
            </a:r>
            <a:endParaRPr lang="en-US" dirty="0"/>
          </a:p>
        </p:txBody>
      </p:sp>
      <p:sp>
        <p:nvSpPr>
          <p:cNvPr id="3" name="Content Placeholder 2"/>
          <p:cNvSpPr>
            <a:spLocks noGrp="1"/>
          </p:cNvSpPr>
          <p:nvPr>
            <p:ph idx="1"/>
          </p:nvPr>
        </p:nvSpPr>
        <p:spPr/>
        <p:txBody>
          <a:bodyPr/>
          <a:lstStyle/>
          <a:p>
            <a:r>
              <a:rPr lang="en-US" dirty="0" smtClean="0"/>
              <a:t>Discuss:</a:t>
            </a:r>
          </a:p>
          <a:p>
            <a:pPr lvl="1"/>
            <a:r>
              <a:rPr lang="en-US" dirty="0" smtClean="0"/>
              <a:t>What surprises you about this data?</a:t>
            </a:r>
          </a:p>
          <a:p>
            <a:pPr lvl="1"/>
            <a:r>
              <a:rPr lang="en-US" dirty="0" smtClean="0"/>
              <a:t>What confirms something you already suspect from your ministry?</a:t>
            </a:r>
          </a:p>
          <a:p>
            <a:pPr lvl="1"/>
            <a:r>
              <a:rPr lang="en-US" dirty="0" smtClean="0"/>
              <a:t>How could your catechists/teachers use this data </a:t>
            </a:r>
          </a:p>
          <a:p>
            <a:r>
              <a:rPr lang="en-US" dirty="0" smtClean="0"/>
              <a:t>Data quote</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And just in case this is not enough data…Appendix B</a:t>
            </a:r>
            <a:endParaRPr lang="en-US" dirty="0"/>
          </a:p>
        </p:txBody>
      </p:sp>
      <p:sp>
        <p:nvSpPr>
          <p:cNvPr id="3" name="Content Placeholder 2"/>
          <p:cNvSpPr>
            <a:spLocks noGrp="1"/>
          </p:cNvSpPr>
          <p:nvPr>
            <p:ph idx="1"/>
          </p:nvPr>
        </p:nvSpPr>
        <p:spPr/>
        <p:txBody>
          <a:bodyPr/>
          <a:lstStyle/>
          <a:p>
            <a:r>
              <a:rPr lang="en-US" dirty="0" smtClean="0"/>
              <a:t>Local programs can add up to 20 questions at no charge.</a:t>
            </a:r>
          </a:p>
          <a:p>
            <a:r>
              <a:rPr lang="en-US" dirty="0" smtClean="0"/>
              <a:t>Level specific.</a:t>
            </a:r>
          </a:p>
          <a:p>
            <a:r>
              <a:rPr lang="en-US" dirty="0" smtClean="0"/>
              <a:t>Only multiple choice questions.</a:t>
            </a:r>
          </a:p>
          <a:p>
            <a:r>
              <a:rPr lang="en-US" dirty="0" smtClean="0"/>
              <a:t>Pool of questions at </a:t>
            </a:r>
            <a:r>
              <a:rPr lang="en-US" dirty="0" smtClean="0">
                <a:hlinkClick r:id="rId2"/>
              </a:rPr>
              <a:t>www.ncea.org</a:t>
            </a:r>
            <a:r>
              <a:rPr lang="en-US" dirty="0" smtClean="0"/>
              <a:t>, or write your own.</a:t>
            </a:r>
          </a:p>
          <a:p>
            <a:r>
              <a:rPr lang="en-US" dirty="0" smtClean="0"/>
              <a:t>Must adhere to the answer key.</a:t>
            </a:r>
          </a:p>
          <a:p>
            <a:r>
              <a:rPr lang="en-US" dirty="0" smtClean="0"/>
              <a:t>Administer in a “pre-assessment” session.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the ACRE?</a:t>
            </a:r>
            <a:endParaRPr lang="en-US" dirty="0"/>
          </a:p>
        </p:txBody>
      </p:sp>
      <p:sp>
        <p:nvSpPr>
          <p:cNvPr id="3" name="Content Placeholder 2"/>
          <p:cNvSpPr>
            <a:spLocks noGrp="1"/>
          </p:cNvSpPr>
          <p:nvPr>
            <p:ph idx="1"/>
          </p:nvPr>
        </p:nvSpPr>
        <p:spPr/>
        <p:txBody>
          <a:bodyPr/>
          <a:lstStyle/>
          <a:p>
            <a:pPr>
              <a:buNone/>
            </a:pPr>
            <a:r>
              <a:rPr lang="en-US" dirty="0" smtClean="0"/>
              <a:t>Accountability</a:t>
            </a:r>
          </a:p>
          <a:p>
            <a:r>
              <a:rPr lang="en-US" dirty="0" smtClean="0"/>
              <a:t>It does not measure everything.</a:t>
            </a:r>
          </a:p>
          <a:p>
            <a:r>
              <a:rPr lang="en-US" dirty="0" smtClean="0"/>
              <a:t>It does measure something – important.</a:t>
            </a:r>
          </a:p>
          <a:p>
            <a:r>
              <a:rPr lang="en-US" dirty="0" smtClean="0"/>
              <a:t>Because what we teach matters!</a:t>
            </a:r>
          </a:p>
          <a:p>
            <a:r>
              <a:rPr lang="en-US" dirty="0" smtClean="0"/>
              <a:t>Because all Christian religions are not “basically the same.”</a:t>
            </a:r>
          </a:p>
          <a:p>
            <a:r>
              <a:rPr lang="en-US" dirty="0" smtClean="0"/>
              <a:t>Speak the truth with great love.</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Title 4"/>
          <p:cNvSpPr>
            <a:spLocks noGrp="1"/>
          </p:cNvSpPr>
          <p:nvPr>
            <p:ph type="title"/>
          </p:nvPr>
        </p:nvSpPr>
        <p:spPr/>
        <p:txBody>
          <a:bodyPr/>
          <a:lstStyle/>
          <a:p>
            <a:pPr eaLnBrk="1" hangingPunct="1"/>
            <a:r>
              <a:rPr lang="en-US" sz="2800" dirty="0" smtClean="0"/>
              <a:t>Pope Benedict XVI</a:t>
            </a:r>
            <a:br>
              <a:rPr lang="en-US" sz="2800" dirty="0" smtClean="0"/>
            </a:br>
            <a:r>
              <a:rPr lang="en-US" sz="2800" dirty="0" smtClean="0"/>
              <a:t>Speaking to Catholic school teachers: </a:t>
            </a:r>
          </a:p>
        </p:txBody>
      </p:sp>
      <p:sp>
        <p:nvSpPr>
          <p:cNvPr id="65539" name="Content Placeholder 5"/>
          <p:cNvSpPr>
            <a:spLocks noGrp="1"/>
          </p:cNvSpPr>
          <p:nvPr>
            <p:ph idx="1"/>
          </p:nvPr>
        </p:nvSpPr>
        <p:spPr/>
        <p:txBody>
          <a:bodyPr/>
          <a:lstStyle/>
          <a:p>
            <a:pPr eaLnBrk="1" hangingPunct="1">
              <a:buFontTx/>
              <a:buNone/>
            </a:pPr>
            <a:r>
              <a:rPr lang="en-US" dirty="0" smtClean="0"/>
              <a:t>To all of you I say: Bear witness to hope.  Nourish your witness with prayer.  Account for the hope that characterizes your lives by living the truth which you propose to your students.  Help them to know and love the one you have encountered, whose truth and goodness you have experienced with joy.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AutoShape 2" descr="C:\Users\Public\Pictures\Sample Pictures\isis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4" descr="C:\Users\Public\Pictures\Sample Pictures\isis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727200" y="914400"/>
            <a:ext cx="6197600" cy="46482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84299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4:12-15</a:t>
            </a:r>
            <a:endParaRPr lang="en-US" dirty="0"/>
          </a:p>
        </p:txBody>
      </p:sp>
      <p:sp>
        <p:nvSpPr>
          <p:cNvPr id="3" name="Content Placeholder 2"/>
          <p:cNvSpPr>
            <a:spLocks noGrp="1"/>
          </p:cNvSpPr>
          <p:nvPr>
            <p:ph idx="1"/>
          </p:nvPr>
        </p:nvSpPr>
        <p:spPr/>
        <p:txBody>
          <a:bodyPr/>
          <a:lstStyle/>
          <a:p>
            <a:pPr marL="82296" indent="0">
              <a:buNone/>
            </a:pPr>
            <a:r>
              <a:rPr lang="en-US" dirty="0" smtClean="0"/>
              <a:t>“…to equip the holy ones for the work of ministry…so that we may no longer be infants, tossed by waves and swept along by every wind of teaching arising from human trickery [and] deceitful scheming.  Rather, living the truth in love, we should grow in every way into him who is the head, Christ…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13220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en-US" dirty="0" smtClean="0"/>
              <a:t>Continuous Improvement</a:t>
            </a:r>
          </a:p>
        </p:txBody>
      </p:sp>
      <p:pic>
        <p:nvPicPr>
          <p:cNvPr id="63491" name="Content Placeholder 3" descr="ALL4"/>
          <p:cNvPicPr>
            <a:picLocks noGrp="1"/>
          </p:cNvPicPr>
          <p:nvPr>
            <p:ph idx="1"/>
          </p:nvPr>
        </p:nvPicPr>
        <p:blipFill>
          <a:blip r:embed="rId2"/>
          <a:srcRect/>
          <a:stretch>
            <a:fillRect/>
          </a:stretch>
        </p:blipFill>
        <p:spPr>
          <a:xfrm>
            <a:off x="2133600" y="1828800"/>
            <a:ext cx="5486400" cy="38862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use the ACRE?</a:t>
            </a:r>
            <a:endParaRPr lang="en-US" dirty="0"/>
          </a:p>
        </p:txBody>
      </p:sp>
      <p:sp>
        <p:nvSpPr>
          <p:cNvPr id="3" name="Content Placeholder 2"/>
          <p:cNvSpPr>
            <a:spLocks noGrp="1"/>
          </p:cNvSpPr>
          <p:nvPr>
            <p:ph idx="1"/>
          </p:nvPr>
        </p:nvSpPr>
        <p:spPr/>
        <p:txBody>
          <a:bodyPr/>
          <a:lstStyle/>
          <a:p>
            <a:pPr>
              <a:buNone/>
            </a:pPr>
            <a:r>
              <a:rPr lang="en-US" dirty="0" smtClean="0"/>
              <a:t>Continuous Improvement</a:t>
            </a:r>
          </a:p>
          <a:p>
            <a:r>
              <a:rPr lang="en-US" dirty="0" smtClean="0"/>
              <a:t>Plan </a:t>
            </a:r>
          </a:p>
          <a:p>
            <a:r>
              <a:rPr lang="en-US" dirty="0" smtClean="0"/>
              <a:t>Do </a:t>
            </a:r>
          </a:p>
          <a:p>
            <a:r>
              <a:rPr lang="en-US" dirty="0" smtClean="0"/>
              <a:t>Check</a:t>
            </a:r>
          </a:p>
          <a:p>
            <a:r>
              <a:rPr lang="en-US" dirty="0" smtClean="0"/>
              <a:t>Act</a:t>
            </a:r>
          </a:p>
          <a:p>
            <a:r>
              <a:rPr lang="en-US" dirty="0" smtClean="0"/>
              <a:t>Repeat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1575</TotalTime>
  <Words>2016</Words>
  <Application>Microsoft Macintosh PowerPoint</Application>
  <PresentationFormat>On-screen Show (4:3)</PresentationFormat>
  <Paragraphs>298</Paragraphs>
  <Slides>50</Slides>
  <Notes>4</Notes>
  <HiddenSlides>2</HiddenSlides>
  <MMClips>0</MMClips>
  <ScaleCrop>false</ScaleCrop>
  <HeadingPairs>
    <vt:vector size="4" baseType="variant">
      <vt:variant>
        <vt:lpstr>Design Template</vt:lpstr>
      </vt:variant>
      <vt:variant>
        <vt:i4>1</vt:i4>
      </vt:variant>
      <vt:variant>
        <vt:lpstr>Slide Titles</vt:lpstr>
      </vt:variant>
      <vt:variant>
        <vt:i4>50</vt:i4>
      </vt:variant>
    </vt:vector>
  </HeadingPairs>
  <TitlesOfParts>
    <vt:vector size="51" baseType="lpstr">
      <vt:lpstr>Solstice</vt:lpstr>
      <vt:lpstr>ACRE</vt:lpstr>
      <vt:lpstr>We get to spend the next hour discussing data! </vt:lpstr>
      <vt:lpstr>What is the ACRE</vt:lpstr>
      <vt:lpstr>NCEA’s Vision</vt:lpstr>
      <vt:lpstr>Why use the ACRE?</vt:lpstr>
      <vt:lpstr>Slide 6</vt:lpstr>
      <vt:lpstr>Ephesians 4:12-15</vt:lpstr>
      <vt:lpstr>Continuous Improvement</vt:lpstr>
      <vt:lpstr>Why use the ACRE?</vt:lpstr>
      <vt:lpstr>Why use the ACRE</vt:lpstr>
      <vt:lpstr>Why use the ACRE?</vt:lpstr>
      <vt:lpstr>Use it well! </vt:lpstr>
      <vt:lpstr>Use it well!  Three phases ---</vt:lpstr>
      <vt:lpstr>Design of the Assessment</vt:lpstr>
      <vt:lpstr>Assessment of Children/Youth Religious Education</vt:lpstr>
      <vt:lpstr>Sample Question</vt:lpstr>
      <vt:lpstr>Sample Question</vt:lpstr>
      <vt:lpstr>Sample Question</vt:lpstr>
      <vt:lpstr>Six Domains  (Six Tasks of Catechesis from General Directory and National Directory)</vt:lpstr>
      <vt:lpstr>Faith Knowledge: Four Pillars of the Catechism of the Catholic Church</vt:lpstr>
      <vt:lpstr>Beliefs, Behaviors, Attitudes, and Practices</vt:lpstr>
      <vt:lpstr>How do we help our students take it seriously?</vt:lpstr>
      <vt:lpstr>Standardized Assessment</vt:lpstr>
      <vt:lpstr>Helping students with special needs?</vt:lpstr>
      <vt:lpstr>Test Results – Cognitive Domain</vt:lpstr>
      <vt:lpstr>Teaching and Testing</vt:lpstr>
      <vt:lpstr>Teaching and Testing</vt:lpstr>
      <vt:lpstr>Using the Results</vt:lpstr>
      <vt:lpstr>Affective Statement Summaries</vt:lpstr>
      <vt:lpstr>Catholic Identity and Religious Programming</vt:lpstr>
      <vt:lpstr>Catholic Identity</vt:lpstr>
      <vt:lpstr>Data Discovery Day</vt:lpstr>
      <vt:lpstr>First Pass</vt:lpstr>
      <vt:lpstr>Second Pass</vt:lpstr>
      <vt:lpstr>Program Improvement Plan</vt:lpstr>
      <vt:lpstr>Slide 36</vt:lpstr>
      <vt:lpstr>Xavier Average compared to National Average 2009-2011</vt:lpstr>
      <vt:lpstr>OK, so now you are really tired!</vt:lpstr>
      <vt:lpstr>Top Ten Things to Say when  Caught Sleeping at your Desk</vt:lpstr>
      <vt:lpstr>Top Ten Things to Say when  Caught Sleeping at your Desk</vt:lpstr>
      <vt:lpstr>…and the number one thing to say when caught napping at your desk</vt:lpstr>
      <vt:lpstr>Faith Knowledge Items by Domain</vt:lpstr>
      <vt:lpstr>Total Score, Standards Classification and Domain Summary</vt:lpstr>
      <vt:lpstr>Score Summary by the Four Pillars of the Catechism of the Catholic Church</vt:lpstr>
      <vt:lpstr>Faith Knowledge Score Frequency Distribution</vt:lpstr>
      <vt:lpstr>SMART Goal</vt:lpstr>
      <vt:lpstr>Affective Statements by Student Information Category</vt:lpstr>
      <vt:lpstr>Affective Statements – Student Concerns</vt:lpstr>
      <vt:lpstr>And just in case this is not enough data…Appendix B</vt:lpstr>
      <vt:lpstr>Pope Benedict XVI Speaking to Catholic school teachers: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ACRE</dc:title>
  <dc:creator>Deacon Tony Abts</dc:creator>
  <cp:lastModifiedBy>Maria DeMeuse</cp:lastModifiedBy>
  <cp:revision>73</cp:revision>
  <cp:lastPrinted>2015-03-16T19:01:40Z</cp:lastPrinted>
  <dcterms:created xsi:type="dcterms:W3CDTF">2015-03-19T16:12:00Z</dcterms:created>
  <dcterms:modified xsi:type="dcterms:W3CDTF">2015-03-19T16:12:59Z</dcterms:modified>
</cp:coreProperties>
</file>