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60" r:id="rId3"/>
    <p:sldId id="268" r:id="rId4"/>
    <p:sldId id="269" r:id="rId5"/>
    <p:sldId id="270" r:id="rId6"/>
    <p:sldId id="271" r:id="rId7"/>
    <p:sldId id="272" r:id="rId8"/>
    <p:sldId id="273" r:id="rId9"/>
    <p:sldId id="274" r:id="rId10"/>
    <p:sldId id="275" r:id="rId11"/>
    <p:sldId id="262" r:id="rId12"/>
    <p:sldId id="261" r:id="rId13"/>
    <p:sldId id="259" r:id="rId14"/>
    <p:sldId id="267" r:id="rId15"/>
    <p:sldId id="263" r:id="rId16"/>
    <p:sldId id="264" r:id="rId17"/>
    <p:sldId id="265" r:id="rId18"/>
    <p:sldId id="257" r:id="rId19"/>
    <p:sldId id="25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67" autoAdjust="0"/>
  </p:normalViewPr>
  <p:slideViewPr>
    <p:cSldViewPr>
      <p:cViewPr>
        <p:scale>
          <a:sx n="76" d="100"/>
          <a:sy n="76" d="100"/>
        </p:scale>
        <p:origin x="-1206"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1EEFC-A4D7-4003-85D7-1D53748C4131}" type="datetimeFigureOut">
              <a:rPr lang="en-US" smtClean="0"/>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CC25D-0CDE-4605-BDBE-5425DEAF3B9C}" type="slidenum">
              <a:rPr lang="en-US" smtClean="0"/>
              <a:t>‹#›</a:t>
            </a:fld>
            <a:endParaRPr lang="en-US"/>
          </a:p>
        </p:txBody>
      </p:sp>
    </p:spTree>
    <p:extLst>
      <p:ext uri="{BB962C8B-B14F-4D97-AF65-F5344CB8AC3E}">
        <p14:creationId xmlns:p14="http://schemas.microsoft.com/office/powerpoint/2010/main" val="339833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err="1" smtClean="0"/>
              <a:t>Sentamentalism</a:t>
            </a:r>
            <a:r>
              <a:rPr lang="en-US" dirty="0" smtClean="0"/>
              <a:t>: upbeat overemphasis on the inherent goodness of mankind that judges what is good or evil according to how well it accords with our feelings, or the feelings of people we want to impress</a:t>
            </a:r>
          </a:p>
          <a:p>
            <a:r>
              <a:rPr lang="en-US" dirty="0" smtClean="0"/>
              <a:t>a sentimental Christian would rather their friend miss the opportunity for salvation rather than hurt his feelings</a:t>
            </a:r>
          </a:p>
          <a:p>
            <a:r>
              <a:rPr lang="en-US" b="1" u="sng" dirty="0" smtClean="0"/>
              <a:t>Relativism</a:t>
            </a:r>
            <a:r>
              <a:rPr lang="en-US" dirty="0" smtClean="0"/>
              <a:t>:</a:t>
            </a:r>
            <a:r>
              <a:rPr lang="en-US" baseline="0" dirty="0" smtClean="0"/>
              <a:t> </a:t>
            </a:r>
            <a:r>
              <a:rPr lang="en-US" dirty="0" smtClean="0"/>
              <a:t>Relativism is the assertion that truths (especially moral truths), have no validity independent of the “values” treasured by the person or society that asserts them</a:t>
            </a:r>
            <a:r>
              <a:rPr lang="en-US" b="0" dirty="0" smtClean="0">
                <a:effectLst/>
              </a:rPr>
              <a:t>;</a:t>
            </a:r>
            <a:r>
              <a:rPr lang="en-US" b="0" baseline="0" dirty="0" smtClean="0">
                <a:effectLst/>
              </a:rPr>
              <a:t> </a:t>
            </a:r>
            <a:r>
              <a:rPr lang="en-US" dirty="0" smtClean="0"/>
              <a:t>“That is your truth or the way you see the world”;</a:t>
            </a:r>
            <a:r>
              <a:rPr lang="en-US" baseline="0" dirty="0" smtClean="0"/>
              <a:t> </a:t>
            </a:r>
            <a:r>
              <a:rPr lang="en-US" dirty="0" smtClean="0"/>
              <a:t>No one can know anything for sure </a:t>
            </a:r>
          </a:p>
          <a:p>
            <a:r>
              <a:rPr lang="en-US" b="1" u="sng" dirty="0" smtClean="0"/>
              <a:t>Progressivism</a:t>
            </a:r>
            <a:r>
              <a:rPr lang="en-US" dirty="0" smtClean="0"/>
              <a:t>: Progressivism, or “chronological snobbery,” confuses “new” with “true.” It also confuses facts with values, by using a factual, chronological term to carry a value meaning.;</a:t>
            </a:r>
            <a:r>
              <a:rPr lang="en-US" baseline="0" dirty="0" smtClean="0"/>
              <a:t> </a:t>
            </a:r>
            <a:r>
              <a:rPr lang="en-US" dirty="0" smtClean="0"/>
              <a:t>something “modern,” “contemporary,” or “current” is “truer,” “better,” or “more reliable”</a:t>
            </a:r>
            <a:r>
              <a:rPr lang="en-US" b="0" dirty="0" smtClean="0">
                <a:effectLst/>
              </a:rPr>
              <a:t>;</a:t>
            </a:r>
            <a:r>
              <a:rPr lang="en-US" b="0" baseline="0" dirty="0" smtClean="0">
                <a:effectLst/>
              </a:rPr>
              <a:t> </a:t>
            </a:r>
            <a:r>
              <a:rPr lang="en-US" dirty="0" smtClean="0"/>
              <a:t>Anything that is past, ancient, or history is deemed “out-of-touch” </a:t>
            </a:r>
          </a:p>
          <a:p>
            <a:r>
              <a:rPr lang="en-US" b="1" u="sng" dirty="0" smtClean="0"/>
              <a:t>Utilitarianism</a:t>
            </a:r>
            <a:r>
              <a:rPr lang="en-US" dirty="0" smtClean="0"/>
              <a:t>: the ethical theory that pleasure is the greatest good, suffering the greatest evil.</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Consumerism</a:t>
            </a:r>
            <a:r>
              <a:rPr lang="en-US" b="0" u="none" dirty="0" smtClean="0"/>
              <a:t>: the contemporary face of avarice, which drives individuals to define themselves and judge their value in terms of material acquisition and the social status that it confers</a:t>
            </a:r>
            <a:endParaRPr lang="en-US" dirty="0" smtClean="0"/>
          </a:p>
          <a:p>
            <a:r>
              <a:rPr lang="en-US" b="1" u="sng" dirty="0" smtClean="0"/>
              <a:t>Gender Neutrality: </a:t>
            </a:r>
            <a:r>
              <a:rPr lang="en-US" dirty="0" smtClean="0"/>
              <a:t>The contemporary idea that gender identity does not exist;</a:t>
            </a:r>
            <a:r>
              <a:rPr lang="en-US" baseline="0" dirty="0" smtClean="0"/>
              <a:t> </a:t>
            </a:r>
            <a:r>
              <a:rPr lang="en-US" dirty="0" smtClean="0"/>
              <a:t>A person’s gender is merely a biological accident and can be changed to suit their chosen gender </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30AA30-A9A5-40F1-B426-197465C6D040}" type="slidenum">
              <a:rPr lang="en-US" smtClean="0"/>
              <a:t>3</a:t>
            </a:fld>
            <a:endParaRPr lang="en-US"/>
          </a:p>
        </p:txBody>
      </p:sp>
    </p:spTree>
    <p:extLst>
      <p:ext uri="{BB962C8B-B14F-4D97-AF65-F5344CB8AC3E}">
        <p14:creationId xmlns:p14="http://schemas.microsoft.com/office/powerpoint/2010/main" val="136793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00C0FDA-4298-428D-97E4-22A1E427D16B}" type="datetimeFigureOut">
              <a:rPr lang="en-US" smtClean="0"/>
              <a:t>11/24/2014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4FE9D8F-CD4A-4A66-B22B-10C3FC52722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C0FDA-4298-428D-97E4-22A1E427D16B}"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E9D8F-CD4A-4A66-B22B-10C3FC5272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C0FDA-4298-428D-97E4-22A1E427D16B}"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E9D8F-CD4A-4A66-B22B-10C3FC5272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0C0FDA-4298-428D-97E4-22A1E427D16B}"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E9D8F-CD4A-4A66-B22B-10C3FC5272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C0FDA-4298-428D-97E4-22A1E427D16B}"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E9D8F-CD4A-4A66-B22B-10C3FC5272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00C0FDA-4298-428D-97E4-22A1E427D16B}"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E9D8F-CD4A-4A66-B22B-10C3FC52722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0C0FDA-4298-428D-97E4-22A1E427D16B}" type="datetimeFigureOut">
              <a:rPr lang="en-US" smtClean="0"/>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E9D8F-CD4A-4A66-B22B-10C3FC5272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0C0FDA-4298-428D-97E4-22A1E427D16B}" type="datetimeFigureOut">
              <a:rPr lang="en-US" smtClean="0"/>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E9D8F-CD4A-4A66-B22B-10C3FC5272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C0FDA-4298-428D-97E4-22A1E427D16B}" type="datetimeFigureOut">
              <a:rPr lang="en-US" smtClean="0"/>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E9D8F-CD4A-4A66-B22B-10C3FC5272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00C0FDA-4298-428D-97E4-22A1E427D16B}" type="datetimeFigureOut">
              <a:rPr lang="en-US" smtClean="0"/>
              <a:t>11/24/2014</a:t>
            </a:fld>
            <a:endParaRPr lang="en-US"/>
          </a:p>
        </p:txBody>
      </p:sp>
      <p:sp>
        <p:nvSpPr>
          <p:cNvPr id="7" name="Slide Number Placeholder 6"/>
          <p:cNvSpPr>
            <a:spLocks noGrp="1"/>
          </p:cNvSpPr>
          <p:nvPr>
            <p:ph type="sldNum" sz="quarter" idx="12"/>
          </p:nvPr>
        </p:nvSpPr>
        <p:spPr/>
        <p:txBody>
          <a:bodyPr/>
          <a:lstStyle/>
          <a:p>
            <a:fld id="{B4FE9D8F-CD4A-4A66-B22B-10C3FC52722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C0FDA-4298-428D-97E4-22A1E427D16B}" type="datetimeFigureOut">
              <a:rPr lang="en-US" smtClean="0"/>
              <a:t>11/24/2014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4FE9D8F-CD4A-4A66-B22B-10C3FC5272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00C0FDA-4298-428D-97E4-22A1E427D16B}" type="datetimeFigureOut">
              <a:rPr lang="en-US" smtClean="0"/>
              <a:t>11/24/2014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4FE9D8F-CD4A-4A66-B22B-10C3FC5272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5632311"/>
          </a:xfrm>
          <a:prstGeom prst="rect">
            <a:avLst/>
          </a:prstGeom>
          <a:noFill/>
        </p:spPr>
        <p:txBody>
          <a:bodyPr wrap="square" rtlCol="0">
            <a:spAutoFit/>
          </a:bodyPr>
          <a:lstStyle/>
          <a:p>
            <a:pPr algn="ctr"/>
            <a:r>
              <a:rPr lang="en-US" sz="3000" dirty="0" smtClean="0">
                <a:latin typeface="Copperplate Gothic Bold" panose="020E0705020206020404" pitchFamily="34" charset="0"/>
              </a:rPr>
              <a:t>High School Curriculum Day</a:t>
            </a:r>
          </a:p>
          <a:p>
            <a:pPr algn="ctr"/>
            <a:r>
              <a:rPr lang="en-US" sz="3000" dirty="0" smtClean="0">
                <a:latin typeface="Copperplate Gothic Bold" panose="020E0705020206020404" pitchFamily="34" charset="0"/>
              </a:rPr>
              <a:t>Diocese of Green Bay</a:t>
            </a:r>
          </a:p>
          <a:p>
            <a:pPr algn="ctr"/>
            <a:endParaRPr lang="en-US" sz="3000" dirty="0">
              <a:latin typeface="Copperplate Gothic Bold" panose="020E0705020206020404" pitchFamily="34" charset="0"/>
            </a:endParaRPr>
          </a:p>
          <a:p>
            <a:pPr algn="ctr"/>
            <a:endParaRPr lang="en-US" sz="3000" dirty="0" smtClean="0">
              <a:latin typeface="Copperplate Gothic Bold" panose="020E0705020206020404" pitchFamily="34" charset="0"/>
            </a:endParaRPr>
          </a:p>
          <a:p>
            <a:pPr algn="ctr"/>
            <a:endParaRPr lang="en-US" sz="3000" dirty="0">
              <a:latin typeface="Copperplate Gothic Bold" panose="020E0705020206020404" pitchFamily="34" charset="0"/>
            </a:endParaRPr>
          </a:p>
          <a:p>
            <a:pPr algn="ctr"/>
            <a:endParaRPr lang="en-US" sz="3000" dirty="0" smtClean="0">
              <a:latin typeface="Copperplate Gothic Bold" panose="020E0705020206020404" pitchFamily="34" charset="0"/>
            </a:endParaRPr>
          </a:p>
          <a:p>
            <a:pPr algn="ctr"/>
            <a:endParaRPr lang="en-US" sz="3000" dirty="0">
              <a:latin typeface="Copperplate Gothic Bold" panose="020E0705020206020404" pitchFamily="34" charset="0"/>
            </a:endParaRPr>
          </a:p>
          <a:p>
            <a:pPr algn="ctr"/>
            <a:endParaRPr lang="en-US" sz="3000" dirty="0" smtClean="0">
              <a:latin typeface="Copperplate Gothic Bold" panose="020E0705020206020404" pitchFamily="34" charset="0"/>
            </a:endParaRPr>
          </a:p>
          <a:p>
            <a:pPr algn="ctr"/>
            <a:endParaRPr lang="en-US" sz="3000" dirty="0">
              <a:latin typeface="Copperplate Gothic Bold" panose="020E0705020206020404" pitchFamily="34" charset="0"/>
            </a:endParaRPr>
          </a:p>
          <a:p>
            <a:pPr algn="ctr"/>
            <a:endParaRPr lang="en-US" sz="3000" dirty="0" smtClean="0">
              <a:latin typeface="Copperplate Gothic Bold" panose="020E0705020206020404" pitchFamily="34" charset="0"/>
            </a:endParaRPr>
          </a:p>
          <a:p>
            <a:pPr algn="ctr"/>
            <a:endParaRPr lang="en-US" sz="3000" dirty="0">
              <a:latin typeface="Copperplate Gothic Bold" panose="020E0705020206020404" pitchFamily="34" charset="0"/>
            </a:endParaRPr>
          </a:p>
          <a:p>
            <a:pPr algn="ctr"/>
            <a:r>
              <a:rPr lang="en-US" sz="3000" dirty="0" smtClean="0">
                <a:latin typeface="Copperplate Gothic Bold" panose="020E0705020206020404" pitchFamily="34" charset="0"/>
              </a:rPr>
              <a:t>+ All for God’s Greater Glory +  </a:t>
            </a:r>
            <a:endParaRPr lang="en-US" sz="3000" dirty="0">
              <a:latin typeface="Copperplate Gothic Bold" panose="020E0705020206020404" pitchFamily="34" charset="0"/>
            </a:endParaRPr>
          </a:p>
        </p:txBody>
      </p:sp>
      <p:pic>
        <p:nvPicPr>
          <p:cNvPr id="3074" name="Picture 2" descr="http://www.newearthoflovepeaceandjoy.com/images/Divine%20mercy%2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835" y="1905000"/>
            <a:ext cx="2853293" cy="3691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6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CATECHESI TRADENDAE</a:t>
            </a:r>
            <a:r>
              <a:rPr lang="en-US" dirty="0"/>
              <a:t> </a:t>
            </a:r>
            <a:br>
              <a:rPr lang="en-US" dirty="0"/>
            </a:br>
            <a:r>
              <a:rPr lang="en-US" dirty="0"/>
              <a:t>“Catechesis in our Time”</a:t>
            </a:r>
          </a:p>
        </p:txBody>
      </p:sp>
      <p:sp>
        <p:nvSpPr>
          <p:cNvPr id="3" name="Content Placeholder 2"/>
          <p:cNvSpPr>
            <a:spLocks noGrp="1"/>
          </p:cNvSpPr>
          <p:nvPr>
            <p:ph idx="1"/>
          </p:nvPr>
        </p:nvSpPr>
        <p:spPr/>
        <p:txBody>
          <a:bodyPr/>
          <a:lstStyle/>
          <a:p>
            <a:r>
              <a:rPr lang="en-US" dirty="0" smtClean="0"/>
              <a:t>“the </a:t>
            </a:r>
            <a:r>
              <a:rPr lang="en-US" dirty="0"/>
              <a:t>aim of catechesis is to be the teaching and maturation stage, that is to say, the period in which the Christian, having accepted by faith the person of Jesus Christ as the one Lord and having given Him complete adherence by sincere conversion of heart, endeavors to know better this Jesus to whom he has entrusted himself: to know His "</a:t>
            </a:r>
            <a:r>
              <a:rPr lang="en-US" dirty="0" smtClean="0"/>
              <a:t>mystery"</a:t>
            </a:r>
            <a:endParaRPr lang="en-US" dirty="0"/>
          </a:p>
        </p:txBody>
      </p:sp>
    </p:spTree>
    <p:extLst>
      <p:ext uri="{BB962C8B-B14F-4D97-AF65-F5344CB8AC3E}">
        <p14:creationId xmlns:p14="http://schemas.microsoft.com/office/powerpoint/2010/main" val="1829155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bcdn-sphotos-g-a.akamaihd.net/hphotos-ak-xfa1/v/t1.0-9/10367728_592546447511428_2889282620662263475_n.jpg?oh=ca9e8c86e839158ba2f6eaa2f9c2d6f5&amp;oe=550D64E7&amp;__gda__=1427963857_c5a0443522c37d2786c7005165c8f4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6305"/>
            <a:ext cx="7010400" cy="701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113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b.xx.fbcdn.net/hphotos-xpa1/v/t1.0-9/10532566_621613061271433_7364320530183486981_n.jpg?oh=9c5c75e095db715c6b0d710fedac8755&amp;oe=551B7A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375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024744" cy="1143000"/>
          </a:xfrm>
        </p:spPr>
        <p:txBody>
          <a:bodyPr/>
          <a:lstStyle/>
          <a:p>
            <a:r>
              <a:rPr lang="en-US" dirty="0" smtClean="0"/>
              <a:t>Framework</a:t>
            </a:r>
            <a:endParaRPr lang="en-US" dirty="0"/>
          </a:p>
        </p:txBody>
      </p:sp>
      <p:sp>
        <p:nvSpPr>
          <p:cNvPr id="3" name="Content Placeholder 2"/>
          <p:cNvSpPr>
            <a:spLocks noGrp="1"/>
          </p:cNvSpPr>
          <p:nvPr>
            <p:ph idx="1"/>
          </p:nvPr>
        </p:nvSpPr>
        <p:spPr>
          <a:xfrm>
            <a:off x="4038600" y="1600200"/>
            <a:ext cx="4648200" cy="4876800"/>
          </a:xfrm>
        </p:spPr>
        <p:txBody>
          <a:bodyPr>
            <a:normAutofit/>
          </a:bodyPr>
          <a:lstStyle/>
          <a:p>
            <a:pPr marL="0" indent="0">
              <a:buNone/>
            </a:pPr>
            <a:r>
              <a:rPr lang="en-US" dirty="0" smtClean="0"/>
              <a:t>Six High School Semesters</a:t>
            </a:r>
          </a:p>
          <a:p>
            <a:pPr marL="0" indent="0">
              <a:buNone/>
            </a:pPr>
            <a:endParaRPr lang="en-US" dirty="0"/>
          </a:p>
          <a:p>
            <a:pPr marL="0" indent="0">
              <a:buNone/>
            </a:pPr>
            <a:r>
              <a:rPr lang="en-US" dirty="0" smtClean="0">
                <a:solidFill>
                  <a:srgbClr val="FF0000"/>
                </a:solidFill>
              </a:rPr>
              <a:t>Fall</a:t>
            </a:r>
            <a:r>
              <a:rPr lang="en-US" dirty="0" smtClean="0"/>
              <a:t> Freshman </a:t>
            </a:r>
          </a:p>
          <a:p>
            <a:pPr marL="0" indent="0">
              <a:buNone/>
            </a:pPr>
            <a:r>
              <a:rPr lang="en-US" dirty="0" smtClean="0">
                <a:solidFill>
                  <a:srgbClr val="00B050"/>
                </a:solidFill>
              </a:rPr>
              <a:t>Spring</a:t>
            </a:r>
            <a:r>
              <a:rPr lang="en-US" dirty="0" smtClean="0"/>
              <a:t> Freshman </a:t>
            </a:r>
          </a:p>
          <a:p>
            <a:pPr marL="0" indent="0">
              <a:buNone/>
            </a:pPr>
            <a:r>
              <a:rPr lang="en-US" dirty="0" smtClean="0">
                <a:solidFill>
                  <a:srgbClr val="FF0000"/>
                </a:solidFill>
              </a:rPr>
              <a:t>Fall</a:t>
            </a:r>
            <a:r>
              <a:rPr lang="en-US" dirty="0" smtClean="0"/>
              <a:t> Sophomore </a:t>
            </a:r>
          </a:p>
          <a:p>
            <a:pPr marL="0" indent="0">
              <a:buNone/>
            </a:pPr>
            <a:r>
              <a:rPr lang="en-US" dirty="0" smtClean="0">
                <a:solidFill>
                  <a:srgbClr val="00B050"/>
                </a:solidFill>
              </a:rPr>
              <a:t>Spring</a:t>
            </a:r>
            <a:r>
              <a:rPr lang="en-US" dirty="0" smtClean="0"/>
              <a:t> Sophomore </a:t>
            </a:r>
          </a:p>
          <a:p>
            <a:pPr marL="0" indent="0">
              <a:buNone/>
            </a:pPr>
            <a:endParaRPr lang="en-US" dirty="0">
              <a:solidFill>
                <a:srgbClr val="FF0000"/>
              </a:solidFill>
            </a:endParaRPr>
          </a:p>
          <a:p>
            <a:pPr marL="0" indent="0">
              <a:buNone/>
            </a:pPr>
            <a:r>
              <a:rPr lang="en-US" dirty="0" smtClean="0">
                <a:solidFill>
                  <a:srgbClr val="FF0000"/>
                </a:solidFill>
              </a:rPr>
              <a:t>Fall</a:t>
            </a:r>
            <a:r>
              <a:rPr lang="en-US" dirty="0" smtClean="0"/>
              <a:t> Junior </a:t>
            </a:r>
          </a:p>
          <a:p>
            <a:pPr marL="0" indent="0">
              <a:buNone/>
            </a:pPr>
            <a:r>
              <a:rPr lang="en-US" dirty="0" smtClean="0">
                <a:solidFill>
                  <a:srgbClr val="00B050"/>
                </a:solidFill>
              </a:rPr>
              <a:t>Spring</a:t>
            </a:r>
            <a:r>
              <a:rPr lang="en-US" dirty="0" smtClean="0"/>
              <a:t> Junior</a:t>
            </a:r>
          </a:p>
          <a:p>
            <a:pPr marL="0" indent="0">
              <a:buNone/>
            </a:pPr>
            <a:r>
              <a:rPr lang="en-US" dirty="0" smtClean="0">
                <a:solidFill>
                  <a:srgbClr val="FF0000"/>
                </a:solidFill>
              </a:rPr>
              <a:t>Fall</a:t>
            </a:r>
            <a:r>
              <a:rPr lang="en-US" dirty="0" smtClean="0"/>
              <a:t> Senior</a:t>
            </a:r>
          </a:p>
          <a:p>
            <a:pPr marL="0" indent="0">
              <a:buNone/>
            </a:pPr>
            <a:r>
              <a:rPr lang="en-US" dirty="0" smtClean="0">
                <a:solidFill>
                  <a:srgbClr val="00B050"/>
                </a:solidFill>
              </a:rPr>
              <a:t>Spring</a:t>
            </a:r>
            <a:r>
              <a:rPr lang="en-US" dirty="0" smtClean="0"/>
              <a:t> Senior</a:t>
            </a:r>
            <a:endParaRPr lang="en-US" dirty="0"/>
          </a:p>
        </p:txBody>
      </p:sp>
      <p:pic>
        <p:nvPicPr>
          <p:cNvPr id="1026" name="Picture 2" descr="http://www.usccbpublishing.org/client/products/ProdimageLg/7-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2" y="1676400"/>
            <a:ext cx="3429000" cy="44405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962400" y="33528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62400" y="43434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83182" y="55626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299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a:t>
            </a:r>
            <a:endParaRPr lang="en-US" dirty="0"/>
          </a:p>
        </p:txBody>
      </p:sp>
      <p:sp>
        <p:nvSpPr>
          <p:cNvPr id="3" name="Content Placeholder 2"/>
          <p:cNvSpPr>
            <a:spLocks noGrp="1"/>
          </p:cNvSpPr>
          <p:nvPr>
            <p:ph idx="1"/>
          </p:nvPr>
        </p:nvSpPr>
        <p:spPr>
          <a:xfrm>
            <a:off x="1043492" y="2323652"/>
            <a:ext cx="7033708" cy="4153348"/>
          </a:xfrm>
        </p:spPr>
        <p:txBody>
          <a:bodyPr>
            <a:normAutofit/>
          </a:bodyPr>
          <a:lstStyle/>
          <a:p>
            <a:r>
              <a:rPr lang="en-US" dirty="0" smtClean="0"/>
              <a:t>Written by the US </a:t>
            </a:r>
            <a:r>
              <a:rPr lang="en-US" dirty="0" smtClean="0"/>
              <a:t>Bishops in 2008</a:t>
            </a:r>
            <a:endParaRPr lang="en-US" dirty="0" smtClean="0"/>
          </a:p>
          <a:p>
            <a:r>
              <a:rPr lang="en-US" dirty="0" smtClean="0"/>
              <a:t>Purpose: put people in communion and intimacy with Jesus </a:t>
            </a:r>
          </a:p>
        </p:txBody>
      </p:sp>
      <p:pic>
        <p:nvPicPr>
          <p:cNvPr id="4098" name="Picture 2" descr="https://scontent-a.xx.fbcdn.net/hphotos-xap1/v/t1.0-9/10488060_621615534604519_9127966111621995256_n.jpg?oh=8fb769c9a4d8a148b31334d63efd7fef&amp;oe=5510553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429000"/>
            <a:ext cx="3556001" cy="2667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1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4460"/>
            <a:ext cx="7024744" cy="1143000"/>
          </a:xfrm>
        </p:spPr>
        <p:txBody>
          <a:bodyPr/>
          <a:lstStyle/>
          <a:p>
            <a:r>
              <a:rPr lang="en-US" dirty="0" smtClean="0"/>
              <a:t>Framework</a:t>
            </a:r>
            <a:endParaRPr lang="en-US" dirty="0"/>
          </a:p>
        </p:txBody>
      </p:sp>
      <p:sp>
        <p:nvSpPr>
          <p:cNvPr id="3" name="Content Placeholder 2"/>
          <p:cNvSpPr>
            <a:spLocks noGrp="1"/>
          </p:cNvSpPr>
          <p:nvPr>
            <p:ph idx="1"/>
          </p:nvPr>
        </p:nvSpPr>
        <p:spPr>
          <a:xfrm>
            <a:off x="685800" y="2355093"/>
            <a:ext cx="5700208" cy="3508977"/>
          </a:xfrm>
        </p:spPr>
        <p:txBody>
          <a:bodyPr>
            <a:normAutofit fontScale="92500"/>
          </a:bodyPr>
          <a:lstStyle/>
          <a:p>
            <a:r>
              <a:rPr lang="en-US" dirty="0" smtClean="0"/>
              <a:t>Intended for RE/YM for both are catechetical</a:t>
            </a:r>
            <a:endParaRPr lang="en-US" dirty="0"/>
          </a:p>
          <a:p>
            <a:r>
              <a:rPr lang="en-US" dirty="0"/>
              <a:t>Published as a guide to catechetical publishers</a:t>
            </a:r>
          </a:p>
          <a:p>
            <a:r>
              <a:rPr lang="en-US" dirty="0"/>
              <a:t>Recommended that the semesters be done in order </a:t>
            </a:r>
          </a:p>
          <a:p>
            <a:r>
              <a:rPr lang="en-US" dirty="0"/>
              <a:t>Topics aren’t completely developed </a:t>
            </a:r>
          </a:p>
          <a:p>
            <a:r>
              <a:rPr lang="en-US" dirty="0"/>
              <a:t>Places an emphasis on apologetics</a:t>
            </a:r>
          </a:p>
          <a:p>
            <a:endParaRPr lang="en-US" dirty="0"/>
          </a:p>
        </p:txBody>
      </p:sp>
      <p:pic>
        <p:nvPicPr>
          <p:cNvPr id="10242" name="Picture 2" descr="https://scontent-a.xx.fbcdn.net/hphotos-xpa1/v/t1.0-9/10509604_10154387026840608_1237642072686690126_n.jpg?oh=4fb4a448bde6882691dfc488f5f6aa3a&amp;oe=54DADEB1"/>
          <p:cNvPicPr>
            <a:picLocks noChangeAspect="1" noChangeArrowheads="1"/>
          </p:cNvPicPr>
          <p:nvPr/>
        </p:nvPicPr>
        <p:blipFill rotWithShape="1">
          <a:blip r:embed="rId2">
            <a:extLst>
              <a:ext uri="{28A0092B-C50C-407E-A947-70E740481C1C}">
                <a14:useLocalDpi xmlns:a14="http://schemas.microsoft.com/office/drawing/2010/main" val="0"/>
              </a:ext>
            </a:extLst>
          </a:blip>
          <a:srcRect b="32583"/>
          <a:stretch/>
        </p:blipFill>
        <p:spPr bwMode="auto">
          <a:xfrm>
            <a:off x="6778147" y="4109582"/>
            <a:ext cx="2400300" cy="287681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scontent-b.xx.fbcdn.net/hphotos-xpa1/v/t1.0-9/7012_10152347996162938_1182802008_n.jpg?oh=f6cf1f25dc84e2cc00b703f56a5d8703&amp;oe=54D58D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047" y="-16701"/>
            <a:ext cx="2057400" cy="27453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fbcdn-sphotos-e-a.akamaihd.net/hphotos-ak-xaf1/v/t1.0-9/10364004_10152457276222938_2121693365632065835_n.jpg?oh=2ff5bec63133b3e8babb75dbfb526d04&amp;oe=551C7BD5&amp;__gda__=1427928417_8666e4cc9f0a845903d07ca845a31f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399" y="2286000"/>
            <a:ext cx="2641601"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691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CATECHESI TRADENDAE</a:t>
            </a:r>
            <a:r>
              <a:rPr lang="en-US" dirty="0"/>
              <a:t> </a:t>
            </a:r>
            <a:r>
              <a:rPr lang="en-US" dirty="0" smtClean="0"/>
              <a:t/>
            </a:r>
            <a:br>
              <a:rPr lang="en-US" dirty="0" smtClean="0"/>
            </a:br>
            <a:r>
              <a:rPr lang="en-US" dirty="0" smtClean="0"/>
              <a:t>“Catechesis in our Time”</a:t>
            </a:r>
            <a:endParaRPr lang="en-US" dirty="0"/>
          </a:p>
        </p:txBody>
      </p:sp>
      <p:sp>
        <p:nvSpPr>
          <p:cNvPr id="3" name="Content Placeholder 2"/>
          <p:cNvSpPr>
            <a:spLocks noGrp="1"/>
          </p:cNvSpPr>
          <p:nvPr>
            <p:ph idx="1"/>
          </p:nvPr>
        </p:nvSpPr>
        <p:spPr>
          <a:xfrm>
            <a:off x="3962400" y="2323652"/>
            <a:ext cx="4800600" cy="4305748"/>
          </a:xfrm>
        </p:spPr>
        <p:txBody>
          <a:bodyPr>
            <a:normAutofit fontScale="85000" lnSpcReduction="10000"/>
          </a:bodyPr>
          <a:lstStyle/>
          <a:p>
            <a:r>
              <a:rPr lang="en-US" dirty="0" smtClean="0"/>
              <a:t>“Very </a:t>
            </a:r>
            <a:r>
              <a:rPr lang="en-US" dirty="0"/>
              <a:t>soon the name of catechesis was given to the whole of the efforts within the Church to make disciples, to help people to believe that Jesus is the Son of God, so that believing they might have life in His name,(3) and to educate and instruct them in this life and thus build up the Body of Christ. The Church has not ceased to devote her energy to this task</a:t>
            </a:r>
            <a:r>
              <a:rPr lang="en-US" dirty="0" smtClean="0"/>
              <a:t>.” </a:t>
            </a:r>
            <a:endParaRPr lang="en-US" dirty="0"/>
          </a:p>
          <a:p>
            <a:r>
              <a:rPr lang="en-US" dirty="0" smtClean="0"/>
              <a:t>“At </a:t>
            </a:r>
            <a:r>
              <a:rPr lang="en-US" dirty="0"/>
              <a:t>the heart of catechesis we find, in essence, a Person, the Person of Jesus of </a:t>
            </a:r>
            <a:r>
              <a:rPr lang="en-US" dirty="0" smtClean="0"/>
              <a:t>Nazareth”</a:t>
            </a:r>
            <a:r>
              <a:rPr lang="en-US" dirty="0"/>
              <a:t/>
            </a:r>
            <a:br>
              <a:rPr lang="en-US" dirty="0"/>
            </a:br>
            <a:endParaRPr lang="en-US" dirty="0"/>
          </a:p>
        </p:txBody>
      </p:sp>
      <p:pic>
        <p:nvPicPr>
          <p:cNvPr id="9218" name="Picture 2" descr="https://fbcdn-sphotos-c-a.akamaihd.net/hphotos-ak-xpa1/v/t1.0-9/10534178_10152594458002938_2443456278919463688_n.jpg?oh=cef4b390cf87782f0af0c8cd447bd89d&amp;oe=551EB618&amp;__gda__=1427076878_e261f1e39f78d060d7d878980ece3e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453" y="4340268"/>
            <a:ext cx="3352801"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s://scontent-b.xx.fbcdn.net/hphotos-xfp1/v/t1.0-9/10351663_10152584295082938_5945512835257868550_n.jpg?oh=21ade905e68b3fa784843a9ff00d7e05&amp;oe=550FEF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53" y="2057400"/>
            <a:ext cx="3352801" cy="2514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88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CATECHESI TRADENDAE</a:t>
            </a:r>
            <a:r>
              <a:rPr lang="en-US" dirty="0"/>
              <a:t> </a:t>
            </a:r>
            <a:r>
              <a:rPr lang="en-US" dirty="0" smtClean="0"/>
              <a:t/>
            </a:r>
            <a:br>
              <a:rPr lang="en-US" dirty="0" smtClean="0"/>
            </a:br>
            <a:r>
              <a:rPr lang="en-US" dirty="0" smtClean="0"/>
              <a:t>“Catechesis in our Time”</a:t>
            </a:r>
            <a:endParaRPr lang="en-US" dirty="0"/>
          </a:p>
        </p:txBody>
      </p:sp>
      <p:sp>
        <p:nvSpPr>
          <p:cNvPr id="3" name="Content Placeholder 2"/>
          <p:cNvSpPr>
            <a:spLocks noGrp="1"/>
          </p:cNvSpPr>
          <p:nvPr>
            <p:ph idx="1"/>
          </p:nvPr>
        </p:nvSpPr>
        <p:spPr/>
        <p:txBody>
          <a:bodyPr>
            <a:normAutofit lnSpcReduction="10000"/>
          </a:bodyPr>
          <a:lstStyle/>
          <a:p>
            <a:r>
              <a:rPr lang="en-US" dirty="0"/>
              <a:t>We must therefore say that in catechesis it is Christ, the Incarnate Word and Son of God, who is taught - everything else is taught with reference to Him - and it is Christ alone who </a:t>
            </a:r>
            <a:r>
              <a:rPr lang="en-US" dirty="0" smtClean="0"/>
              <a:t>teaches</a:t>
            </a:r>
          </a:p>
          <a:p>
            <a:r>
              <a:rPr lang="en-US" dirty="0"/>
              <a:t>Only in deep communion with Him will catechists find light and strength for an authentic, desirable renewal of catechesis</a:t>
            </a:r>
            <a:r>
              <a:rPr lang="en-US" dirty="0"/>
              <a:t/>
            </a:r>
            <a:br>
              <a:rPr lang="en-US" dirty="0"/>
            </a:br>
            <a:endParaRPr lang="en-US" dirty="0"/>
          </a:p>
        </p:txBody>
      </p:sp>
      <p:pic>
        <p:nvPicPr>
          <p:cNvPr id="8194" name="Picture 2" descr="http://wydcentral.org/wp-content/uploads/2013/07/3_po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105400"/>
            <a:ext cx="3506477"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647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772400" cy="3416320"/>
          </a:xfrm>
          <a:prstGeom prst="rect">
            <a:avLst/>
          </a:prstGeom>
        </p:spPr>
        <p:txBody>
          <a:bodyPr wrap="square">
            <a:spAutoFit/>
          </a:bodyPr>
          <a:lstStyle/>
          <a:p>
            <a:pPr algn="ctr"/>
            <a:r>
              <a:rPr lang="en-US" dirty="0"/>
              <a:t>High School Approved </a:t>
            </a:r>
            <a:r>
              <a:rPr lang="en-US" dirty="0" smtClean="0"/>
              <a:t>Textbooks</a:t>
            </a:r>
          </a:p>
          <a:p>
            <a:pPr algn="ctr"/>
            <a:r>
              <a:rPr lang="en-US" dirty="0" smtClean="0"/>
              <a:t>Green Bay Diocese</a:t>
            </a:r>
          </a:p>
          <a:p>
            <a:endParaRPr lang="en-US" dirty="0"/>
          </a:p>
          <a:p>
            <a:pPr marL="342900" lvl="0" indent="-342900">
              <a:buFont typeface="+mj-lt"/>
              <a:buAutoNum type="arabicPeriod"/>
            </a:pPr>
            <a:r>
              <a:rPr lang="en-US" dirty="0"/>
              <a:t>St. Mary Press </a:t>
            </a:r>
          </a:p>
          <a:p>
            <a:pPr lvl="1"/>
            <a:r>
              <a:rPr lang="en-US" dirty="0"/>
              <a:t>SCHOOL  (Semester Series)</a:t>
            </a:r>
          </a:p>
          <a:p>
            <a:pPr lvl="1"/>
            <a:r>
              <a:rPr lang="en-US" dirty="0"/>
              <a:t>PARISH  (one Book: </a:t>
            </a:r>
            <a:r>
              <a:rPr lang="en-US" i="1" dirty="0"/>
              <a:t>Catholic Faith Handbook for Youth, 3</a:t>
            </a:r>
            <a:r>
              <a:rPr lang="en-US" i="1" baseline="30000" dirty="0"/>
              <a:t>rd</a:t>
            </a:r>
            <a:r>
              <a:rPr lang="en-US" i="1" dirty="0"/>
              <a:t> Edition</a:t>
            </a:r>
            <a:r>
              <a:rPr lang="en-US" i="1" dirty="0" smtClean="0"/>
              <a:t>)</a:t>
            </a:r>
          </a:p>
          <a:p>
            <a:pPr lvl="1"/>
            <a:endParaRPr lang="en-US" dirty="0"/>
          </a:p>
          <a:p>
            <a:pPr marL="342900" lvl="0" indent="-342900">
              <a:buFont typeface="+mj-lt"/>
              <a:buAutoNum type="arabicPeriod"/>
            </a:pPr>
            <a:r>
              <a:rPr lang="en-US" dirty="0"/>
              <a:t>Our Sunday Visitor  (Semester Series</a:t>
            </a:r>
            <a:r>
              <a:rPr lang="en-US" dirty="0" smtClean="0"/>
              <a:t>)</a:t>
            </a:r>
          </a:p>
          <a:p>
            <a:pPr marL="342900" lvl="0" indent="-342900">
              <a:buFont typeface="+mj-lt"/>
              <a:buAutoNum type="arabicPeriod"/>
            </a:pPr>
            <a:endParaRPr lang="en-US" dirty="0"/>
          </a:p>
          <a:p>
            <a:pPr marL="342900" indent="-342900">
              <a:buFont typeface="+mj-lt"/>
              <a:buAutoNum type="arabicPeriod"/>
            </a:pPr>
            <a:r>
              <a:rPr lang="en-US" dirty="0"/>
              <a:t>Didache Series by Midwest Theological Forum (Semester Series only</a:t>
            </a:r>
            <a:r>
              <a:rPr lang="en-US" dirty="0" smtClean="0"/>
              <a:t>)</a:t>
            </a:r>
          </a:p>
          <a:p>
            <a:pPr marL="342900" indent="-342900">
              <a:buFont typeface="+mj-lt"/>
              <a:buAutoNum type="arabicPeriod"/>
            </a:pPr>
            <a:endParaRPr lang="en-US" dirty="0"/>
          </a:p>
          <a:p>
            <a:pPr marL="342900" lvl="0" indent="-342900">
              <a:buFont typeface="+mj-lt"/>
              <a:buAutoNum type="arabicPeriod"/>
            </a:pPr>
            <a:r>
              <a:rPr lang="en-US" dirty="0"/>
              <a:t>Ave Maria Press (Semester Series only); General Editor is Michael </a:t>
            </a:r>
            <a:r>
              <a:rPr lang="en-US" dirty="0" err="1"/>
              <a:t>Pennock</a:t>
            </a:r>
            <a:endParaRPr lang="en-US" dirty="0"/>
          </a:p>
        </p:txBody>
      </p:sp>
    </p:spTree>
    <p:extLst>
      <p:ext uri="{BB962C8B-B14F-4D97-AF65-F5344CB8AC3E}">
        <p14:creationId xmlns:p14="http://schemas.microsoft.com/office/powerpoint/2010/main" val="2472407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late.com/content/dam/slate/blogs/the_slatest/2014/05/09/amazon_white_background_patent_online_sales_giant_files_quesitonable_claim/screen_shot_20140509_at_4.01.21_pm.png.CROP.promo-medium2.01.21_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772"/>
            <a:ext cx="9571065" cy="67592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302203875"/>
              </p:ext>
            </p:extLst>
          </p:nvPr>
        </p:nvGraphicFramePr>
        <p:xfrm>
          <a:off x="555321" y="1016624"/>
          <a:ext cx="8153400" cy="5096256"/>
        </p:xfrm>
        <a:graphic>
          <a:graphicData uri="http://schemas.openxmlformats.org/drawingml/2006/table">
            <a:tbl>
              <a:tblPr firstRow="1" firstCol="1" bandRow="1">
                <a:tableStyleId>{2D5ABB26-0587-4C30-8999-92F81FD0307C}</a:tableStyleId>
              </a:tblPr>
              <a:tblGrid>
                <a:gridCol w="1752600"/>
                <a:gridCol w="2514600"/>
                <a:gridCol w="2133600"/>
                <a:gridCol w="1752600"/>
              </a:tblGrid>
              <a:tr h="457200">
                <a:tc>
                  <a:txBody>
                    <a:bodyPr/>
                    <a:lstStyle/>
                    <a:p>
                      <a:pPr marL="0" marR="0">
                        <a:lnSpc>
                          <a:spcPct val="115000"/>
                        </a:lnSpc>
                        <a:spcBef>
                          <a:spcPts val="0"/>
                        </a:spcBef>
                        <a:spcAft>
                          <a:spcPts val="0"/>
                        </a:spcAft>
                      </a:pPr>
                      <a:r>
                        <a:rPr lang="en-US" sz="1600" dirty="0">
                          <a:effectLst/>
                        </a:rPr>
                        <a:t>Grade 9</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1</a:t>
                      </a:r>
                      <a:r>
                        <a:rPr lang="en-US" sz="1600" baseline="30000" dirty="0">
                          <a:effectLst/>
                        </a:rPr>
                        <a:t>st</a:t>
                      </a:r>
                      <a:r>
                        <a:rPr lang="en-US" sz="1600" dirty="0">
                          <a:effectLst/>
                        </a:rPr>
                        <a:t> Semester:  15-17 hours</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a:effectLst/>
                        </a:rPr>
                        <a:t>2</a:t>
                      </a:r>
                      <a:r>
                        <a:rPr lang="en-US" sz="1600" baseline="30000">
                          <a:effectLst/>
                        </a:rPr>
                        <a:t>nd</a:t>
                      </a:r>
                      <a:r>
                        <a:rPr lang="en-US" sz="1600">
                          <a:effectLst/>
                        </a:rPr>
                        <a:t> Semester: 15-17 </a:t>
                      </a:r>
                      <a:r>
                        <a:rPr lang="en-US" sz="1600" smtClean="0">
                          <a:effectLst/>
                        </a:rPr>
                        <a:t>hrs</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Total: 30-35 </a:t>
                      </a:r>
                      <a:r>
                        <a:rPr lang="en-US" sz="1600" dirty="0" err="1" smtClean="0">
                          <a:effectLst/>
                        </a:rPr>
                        <a:t>hrs</a:t>
                      </a:r>
                      <a:r>
                        <a:rPr lang="en-US" sz="1600" dirty="0" smtClean="0">
                          <a:effectLst/>
                        </a:rPr>
                        <a:t>/</a:t>
                      </a:r>
                      <a:r>
                        <a:rPr lang="en-US" sz="1600" dirty="0" err="1" smtClean="0">
                          <a:effectLst/>
                        </a:rPr>
                        <a:t>yr</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09600">
                <a:tc>
                  <a:txBody>
                    <a:bodyPr/>
                    <a:lstStyle/>
                    <a:p>
                      <a:pPr marL="0" marR="0">
                        <a:lnSpc>
                          <a:spcPct val="115000"/>
                        </a:lnSpc>
                        <a:spcBef>
                          <a:spcPts val="0"/>
                        </a:spcBef>
                        <a:spcAft>
                          <a:spcPts val="0"/>
                        </a:spcAft>
                      </a:pPr>
                      <a:r>
                        <a:rPr lang="en-US" sz="1600" dirty="0">
                          <a:effectLst/>
                        </a:rPr>
                        <a:t>Framework Title - &gt;</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rPr>
                        <a:t>The Revelation of Jesus Christ in Scripture</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Who is Jesus Christ?</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rPr>
                        <a:t>1 year = 2 courses</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37">
                <a:tc>
                  <a:txBody>
                    <a:bodyPr/>
                    <a:lstStyle/>
                    <a:p>
                      <a:pPr marL="0" marR="0">
                        <a:lnSpc>
                          <a:spcPct val="115000"/>
                        </a:lnSpc>
                        <a:spcBef>
                          <a:spcPts val="0"/>
                        </a:spcBef>
                        <a:spcAft>
                          <a:spcPts val="0"/>
                        </a:spcAft>
                      </a:pPr>
                      <a:r>
                        <a:rPr lang="en-US" sz="1600" dirty="0">
                          <a:effectLst/>
                        </a:rPr>
                        <a:t> </a:t>
                      </a:r>
                      <a:endParaRPr lang="en-US" sz="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577">
                <a:tc>
                  <a:txBody>
                    <a:bodyPr/>
                    <a:lstStyle/>
                    <a:p>
                      <a:pPr marL="0" marR="0">
                        <a:lnSpc>
                          <a:spcPct val="115000"/>
                        </a:lnSpc>
                        <a:spcBef>
                          <a:spcPts val="0"/>
                        </a:spcBef>
                        <a:spcAft>
                          <a:spcPts val="0"/>
                        </a:spcAft>
                      </a:pPr>
                      <a:r>
                        <a:rPr lang="en-US" sz="1600" dirty="0">
                          <a:effectLst/>
                        </a:rPr>
                        <a:t>Grade 10</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3</a:t>
                      </a:r>
                      <a:r>
                        <a:rPr lang="en-US" sz="1600" baseline="30000" dirty="0">
                          <a:effectLst/>
                        </a:rPr>
                        <a:t>rd</a:t>
                      </a:r>
                      <a:r>
                        <a:rPr lang="en-US" sz="1600" dirty="0">
                          <a:effectLst/>
                        </a:rPr>
                        <a:t> Semester:  15-17 hours</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rPr>
                        <a:t>4</a:t>
                      </a:r>
                      <a:r>
                        <a:rPr lang="en-US" sz="1600" baseline="30000" dirty="0">
                          <a:effectLst/>
                        </a:rPr>
                        <a:t>th</a:t>
                      </a:r>
                      <a:r>
                        <a:rPr lang="en-US" sz="1600" dirty="0">
                          <a:effectLst/>
                        </a:rPr>
                        <a:t> Semester: 15-17 </a:t>
                      </a:r>
                      <a:r>
                        <a:rPr lang="en-US" sz="1600" dirty="0" err="1" smtClean="0">
                          <a:effectLst/>
                        </a:rPr>
                        <a:t>hrs</a:t>
                      </a:r>
                      <a:endParaRPr lang="en-US" sz="1600" dirty="0" smtClean="0">
                        <a:effectLst/>
                        <a:latin typeface="+mn-lt"/>
                        <a:ea typeface="Calibri"/>
                        <a:cs typeface="Times New Roman"/>
                      </a:endParaRPr>
                    </a:p>
                    <a:p>
                      <a:pPr marL="0" marR="0">
                        <a:lnSpc>
                          <a:spcPct val="115000"/>
                        </a:lnSpc>
                        <a:spcBef>
                          <a:spcPts val="0"/>
                        </a:spcBef>
                        <a:spcAft>
                          <a:spcPts val="0"/>
                        </a:spcAft>
                      </a:pPr>
                      <a:endParaRPr lang="en-US" sz="16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Total: 30-35 </a:t>
                      </a:r>
                      <a:r>
                        <a:rPr lang="en-US" sz="1600" dirty="0" err="1" smtClean="0">
                          <a:effectLst/>
                        </a:rPr>
                        <a:t>hrs</a:t>
                      </a:r>
                      <a:r>
                        <a:rPr lang="en-US" sz="1600" dirty="0" smtClean="0">
                          <a:effectLst/>
                        </a:rPr>
                        <a:t>/</a:t>
                      </a:r>
                      <a:r>
                        <a:rPr lang="en-US" sz="1600" dirty="0" err="1" smtClean="0">
                          <a:effectLst/>
                        </a:rPr>
                        <a:t>yr</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53117">
                <a:tc>
                  <a:txBody>
                    <a:bodyPr/>
                    <a:lstStyle/>
                    <a:p>
                      <a:pPr marL="0" marR="0">
                        <a:lnSpc>
                          <a:spcPct val="115000"/>
                        </a:lnSpc>
                        <a:spcBef>
                          <a:spcPts val="0"/>
                        </a:spcBef>
                        <a:spcAft>
                          <a:spcPts val="0"/>
                        </a:spcAft>
                      </a:pPr>
                      <a:r>
                        <a:rPr lang="en-US" sz="1600" dirty="0">
                          <a:effectLst/>
                        </a:rPr>
                        <a:t>Framework Title-- &gt;</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rPr>
                        <a:t>The Mission of Jesus Christ (Paschal Mystery)</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Jesus Christ’s Mission Continues in the Church</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1 year = 2 courses</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035">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577">
                <a:tc>
                  <a:txBody>
                    <a:bodyPr/>
                    <a:lstStyle/>
                    <a:p>
                      <a:pPr marL="0" marR="0">
                        <a:lnSpc>
                          <a:spcPct val="115000"/>
                        </a:lnSpc>
                        <a:spcBef>
                          <a:spcPts val="0"/>
                        </a:spcBef>
                        <a:spcAft>
                          <a:spcPts val="0"/>
                        </a:spcAft>
                      </a:pPr>
                      <a:r>
                        <a:rPr lang="en-US" sz="1600" dirty="0">
                          <a:effectLst/>
                        </a:rPr>
                        <a:t>Grade 11</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5</a:t>
                      </a:r>
                      <a:r>
                        <a:rPr lang="en-US" sz="1600" baseline="30000" dirty="0">
                          <a:effectLst/>
                        </a:rPr>
                        <a:t>th</a:t>
                      </a:r>
                      <a:r>
                        <a:rPr lang="en-US" sz="1600" dirty="0">
                          <a:effectLst/>
                        </a:rPr>
                        <a:t> Semester:  15-17 hours</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rPr>
                        <a:t>6</a:t>
                      </a:r>
                      <a:r>
                        <a:rPr lang="en-US" sz="1600" baseline="30000" dirty="0">
                          <a:effectLst/>
                        </a:rPr>
                        <a:t>th</a:t>
                      </a:r>
                      <a:r>
                        <a:rPr lang="en-US" sz="1600" dirty="0">
                          <a:effectLst/>
                        </a:rPr>
                        <a:t> Semester: 15-17 </a:t>
                      </a:r>
                      <a:r>
                        <a:rPr lang="en-US" sz="1600" dirty="0" err="1" smtClean="0">
                          <a:effectLst/>
                        </a:rPr>
                        <a:t>hrs</a:t>
                      </a:r>
                      <a:endParaRPr lang="en-US" sz="1600" dirty="0" smtClean="0">
                        <a:effectLst/>
                        <a:latin typeface="+mn-lt"/>
                        <a:ea typeface="Calibri"/>
                        <a:cs typeface="Times New Roman"/>
                      </a:endParaRPr>
                    </a:p>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Total: 30-35 </a:t>
                      </a:r>
                      <a:r>
                        <a:rPr lang="en-US" sz="1600" dirty="0" err="1" smtClean="0">
                          <a:effectLst/>
                        </a:rPr>
                        <a:t>hrs</a:t>
                      </a:r>
                      <a:r>
                        <a:rPr lang="en-US" sz="1600" dirty="0" smtClean="0">
                          <a:effectLst/>
                        </a:rPr>
                        <a:t>/</a:t>
                      </a:r>
                      <a:r>
                        <a:rPr lang="en-US" sz="1600" dirty="0" err="1" smtClean="0">
                          <a:effectLst/>
                        </a:rPr>
                        <a:t>yr</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48723">
                <a:tc>
                  <a:txBody>
                    <a:bodyPr/>
                    <a:lstStyle/>
                    <a:p>
                      <a:pPr marL="0" marR="0">
                        <a:lnSpc>
                          <a:spcPct val="115000"/>
                        </a:lnSpc>
                        <a:spcBef>
                          <a:spcPts val="0"/>
                        </a:spcBef>
                        <a:spcAft>
                          <a:spcPts val="0"/>
                        </a:spcAft>
                      </a:pPr>
                      <a:r>
                        <a:rPr lang="en-US" sz="1600" dirty="0">
                          <a:effectLst/>
                        </a:rPr>
                        <a:t>Framework Title-- &gt;</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rPr>
                        <a:t>Sacraments as Privileged Encounters with Jesus Christ</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Life in Jesus Christ</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1 year = 2 courses</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0273" y="5404995"/>
            <a:ext cx="82365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1600" i="1"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specific course title by each series, please refer to the handout.</a:t>
            </a:r>
            <a:endParaRPr kumimoji="0" lang="en-US" altLang="en-US" sz="2800" b="0" i="1"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752600" y="621268"/>
            <a:ext cx="6172200" cy="369332"/>
          </a:xfrm>
          <a:prstGeom prst="rect">
            <a:avLst/>
          </a:prstGeom>
          <a:noFill/>
        </p:spPr>
        <p:txBody>
          <a:bodyPr wrap="square" rtlCol="0">
            <a:spAutoFit/>
          </a:bodyPr>
          <a:lstStyle/>
          <a:p>
            <a:pPr algn="ctr"/>
            <a:r>
              <a:rPr lang="en-US" b="1" dirty="0" smtClean="0">
                <a:latin typeface="Adobe Heiti Std R" pitchFamily="34" charset="-128"/>
                <a:ea typeface="Adobe Heiti Std R" pitchFamily="34" charset="-128"/>
              </a:rPr>
              <a:t>High School Curriculum (Framework of Bishops 2007)</a:t>
            </a:r>
            <a:endParaRPr lang="en-US" b="1" dirty="0">
              <a:latin typeface="Adobe Heiti Std R" pitchFamily="34" charset="-128"/>
              <a:ea typeface="Adobe Heiti Std R" pitchFamily="34" charset="-128"/>
            </a:endParaRPr>
          </a:p>
        </p:txBody>
      </p:sp>
    </p:spTree>
    <p:extLst>
      <p:ext uri="{BB962C8B-B14F-4D97-AF65-F5344CB8AC3E}">
        <p14:creationId xmlns:p14="http://schemas.microsoft.com/office/powerpoint/2010/main" val="188449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dirty="0" smtClean="0"/>
              <a:t>High School</a:t>
            </a:r>
            <a:endParaRPr lang="en-US" dirty="0"/>
          </a:p>
        </p:txBody>
      </p:sp>
      <p:sp>
        <p:nvSpPr>
          <p:cNvPr id="3" name="Content Placeholder 2"/>
          <p:cNvSpPr>
            <a:spLocks noGrp="1"/>
          </p:cNvSpPr>
          <p:nvPr>
            <p:ph idx="1"/>
          </p:nvPr>
        </p:nvSpPr>
        <p:spPr>
          <a:xfrm>
            <a:off x="990600" y="2057400"/>
            <a:ext cx="7033708" cy="4153348"/>
          </a:xfrm>
        </p:spPr>
        <p:txBody>
          <a:bodyPr>
            <a:normAutofit fontScale="92500" lnSpcReduction="10000"/>
          </a:bodyPr>
          <a:lstStyle/>
          <a:p>
            <a:r>
              <a:rPr lang="en-US" dirty="0" smtClean="0"/>
              <a:t>They don’t care</a:t>
            </a:r>
          </a:p>
          <a:p>
            <a:r>
              <a:rPr lang="en-US" dirty="0" smtClean="0"/>
              <a:t>They don’t talk </a:t>
            </a:r>
          </a:p>
          <a:p>
            <a:r>
              <a:rPr lang="en-US" dirty="0" smtClean="0"/>
              <a:t>No one wants to be there</a:t>
            </a:r>
          </a:p>
          <a:p>
            <a:r>
              <a:rPr lang="en-US" dirty="0" smtClean="0"/>
              <a:t>They don’t take it seriously</a:t>
            </a:r>
          </a:p>
          <a:p>
            <a:r>
              <a:rPr lang="en-US" dirty="0" smtClean="0"/>
              <a:t>They are on their phones</a:t>
            </a:r>
          </a:p>
          <a:p>
            <a:r>
              <a:rPr lang="en-US" dirty="0" smtClean="0"/>
              <a:t>They can’t concentrate</a:t>
            </a:r>
          </a:p>
          <a:p>
            <a:r>
              <a:rPr lang="en-US" dirty="0" smtClean="0"/>
              <a:t>The</a:t>
            </a:r>
            <a:r>
              <a:rPr lang="en-US" dirty="0" smtClean="0"/>
              <a:t> catechist isn’t very engaging</a:t>
            </a:r>
          </a:p>
          <a:p>
            <a:r>
              <a:rPr lang="en-US" dirty="0" smtClean="0"/>
              <a:t>No one goes to Sunday Mass anyway</a:t>
            </a:r>
          </a:p>
          <a:p>
            <a:r>
              <a:rPr lang="en-US" dirty="0" smtClean="0"/>
              <a:t>They leave after Confirmation anyway</a:t>
            </a:r>
            <a:endParaRPr lang="en-US" dirty="0" smtClean="0"/>
          </a:p>
          <a:p>
            <a:r>
              <a:rPr lang="en-US" dirty="0" smtClean="0"/>
              <a:t>The family doesn’t support what we are doing</a:t>
            </a:r>
          </a:p>
          <a:p>
            <a:pPr marL="68580" indent="0" algn="ctr">
              <a:buNone/>
            </a:pPr>
            <a:r>
              <a:rPr lang="en-US" b="1" dirty="0" smtClean="0"/>
              <a:t>Is it even worth it?</a:t>
            </a:r>
          </a:p>
          <a:p>
            <a:endParaRPr lang="en-US" dirty="0" smtClean="0"/>
          </a:p>
          <a:p>
            <a:endParaRPr lang="en-US" dirty="0" smtClean="0"/>
          </a:p>
        </p:txBody>
      </p:sp>
    </p:spTree>
    <p:extLst>
      <p:ext uri="{BB962C8B-B14F-4D97-AF65-F5344CB8AC3E}">
        <p14:creationId xmlns:p14="http://schemas.microsoft.com/office/powerpoint/2010/main" val="4270451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latin typeface="+mn-lt"/>
              </a:rPr>
              <a:t>Philosophies Shaping Youth Culture </a:t>
            </a:r>
            <a:endParaRPr lang="en-US" sz="4000" b="1" dirty="0">
              <a:latin typeface="+mn-lt"/>
            </a:endParaRPr>
          </a:p>
        </p:txBody>
      </p:sp>
      <p:sp>
        <p:nvSpPr>
          <p:cNvPr id="3" name="Content Placeholder 2"/>
          <p:cNvSpPr>
            <a:spLocks noGrp="1"/>
          </p:cNvSpPr>
          <p:nvPr>
            <p:ph idx="1"/>
          </p:nvPr>
        </p:nvSpPr>
        <p:spPr/>
        <p:txBody>
          <a:bodyPr>
            <a:normAutofit fontScale="92500" lnSpcReduction="20000"/>
          </a:bodyPr>
          <a:lstStyle/>
          <a:p>
            <a:r>
              <a:rPr lang="en-US" sz="4000" dirty="0" smtClean="0"/>
              <a:t>Sentimentalism</a:t>
            </a:r>
            <a:endParaRPr lang="en-US" sz="4000" dirty="0"/>
          </a:p>
          <a:p>
            <a:r>
              <a:rPr lang="en-US" sz="4000" dirty="0"/>
              <a:t>Relativism </a:t>
            </a:r>
          </a:p>
          <a:p>
            <a:r>
              <a:rPr lang="en-US" sz="4000" dirty="0"/>
              <a:t>Progressivism</a:t>
            </a:r>
          </a:p>
          <a:p>
            <a:r>
              <a:rPr lang="en-US" sz="4000" dirty="0" smtClean="0"/>
              <a:t>Utilitarianism </a:t>
            </a:r>
            <a:endParaRPr lang="en-US" sz="4000" dirty="0"/>
          </a:p>
          <a:p>
            <a:r>
              <a:rPr lang="en-US" sz="4000" dirty="0" smtClean="0"/>
              <a:t>Consumerism</a:t>
            </a:r>
          </a:p>
          <a:p>
            <a:r>
              <a:rPr lang="en-US" sz="4000" dirty="0" smtClean="0"/>
              <a:t>Gender Neutrality</a:t>
            </a:r>
            <a:endParaRPr lang="en-US" sz="4000" dirty="0"/>
          </a:p>
          <a:p>
            <a:endParaRPr lang="en-US" sz="4000" dirty="0"/>
          </a:p>
          <a:p>
            <a:endParaRPr lang="en-US" dirty="0"/>
          </a:p>
        </p:txBody>
      </p:sp>
      <p:pic>
        <p:nvPicPr>
          <p:cNvPr id="11266" name="Picture 2" descr="http://4.bp.blogspot.com/_FTHk21NYJlQ/TEc---azvOI/AAAAAAAAAng/j0f_FF9pYok/s320/seek-tr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048000" cy="2771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77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r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 y="533400"/>
            <a:ext cx="915563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593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r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067800" cy="558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8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They?</a:t>
            </a:r>
            <a:endParaRPr lang="en-US" dirty="0"/>
          </a:p>
        </p:txBody>
      </p:sp>
      <p:sp>
        <p:nvSpPr>
          <p:cNvPr id="3" name="Content Placeholder 2"/>
          <p:cNvSpPr>
            <a:spLocks noGrp="1"/>
          </p:cNvSpPr>
          <p:nvPr>
            <p:ph idx="1"/>
          </p:nvPr>
        </p:nvSpPr>
        <p:spPr>
          <a:xfrm>
            <a:off x="1066800" y="2590800"/>
            <a:ext cx="6777317" cy="3508977"/>
          </a:xfrm>
        </p:spPr>
        <p:txBody>
          <a:bodyPr/>
          <a:lstStyle/>
          <a:p>
            <a:r>
              <a:rPr lang="en-US" dirty="0" smtClean="0"/>
              <a:t>Need to be UNDERSTOOD</a:t>
            </a:r>
          </a:p>
          <a:p>
            <a:r>
              <a:rPr lang="en-US" dirty="0" smtClean="0"/>
              <a:t>Need to BELONG </a:t>
            </a:r>
          </a:p>
          <a:p>
            <a:r>
              <a:rPr lang="en-US" dirty="0" smtClean="0"/>
              <a:t>Need to be TRANSPARENT</a:t>
            </a:r>
          </a:p>
          <a:p>
            <a:r>
              <a:rPr lang="en-US" dirty="0" smtClean="0"/>
              <a:t>Need to ENGAGE in CRITICAL THINKING</a:t>
            </a:r>
          </a:p>
          <a:p>
            <a:r>
              <a:rPr lang="en-US" dirty="0" smtClean="0"/>
              <a:t>Need GUIDANCE </a:t>
            </a:r>
            <a:endParaRPr lang="en-US" dirty="0"/>
          </a:p>
        </p:txBody>
      </p:sp>
    </p:spTree>
    <p:extLst>
      <p:ext uri="{BB962C8B-B14F-4D97-AF65-F5344CB8AC3E}">
        <p14:creationId xmlns:p14="http://schemas.microsoft.com/office/powerpoint/2010/main" val="2593068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keep kids in the Church?</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6000" dirty="0" smtClean="0"/>
              <a:t>We have to remind ourselves why we want them there in the first place. </a:t>
            </a:r>
            <a:endParaRPr lang="en-US" sz="6000" dirty="0"/>
          </a:p>
        </p:txBody>
      </p:sp>
    </p:spTree>
    <p:extLst>
      <p:ext uri="{BB962C8B-B14F-4D97-AF65-F5344CB8AC3E}">
        <p14:creationId xmlns:p14="http://schemas.microsoft.com/office/powerpoint/2010/main" val="1302061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hycatholic.com/catholic-practices/divine-merc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304"/>
            <a:ext cx="6248400" cy="682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38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redicecreations.com/ul_img/25038lione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 y="0"/>
            <a:ext cx="47244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abc.net.au/reslib/201304/r1097136_131972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523" y="-76200"/>
            <a:ext cx="4445126" cy="249711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atholiclane.com/wp-content/uploads/Christian-Marty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1250"/>
            <a:ext cx="5789808" cy="405827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dn.inquisitr.com/wp-content/uploads/2014/01/christian-martyrs-today-665x385.jpg"/>
          <p:cNvPicPr>
            <a:picLocks noChangeAspect="1" noChangeArrowheads="1"/>
          </p:cNvPicPr>
          <p:nvPr/>
        </p:nvPicPr>
        <p:blipFill rotWithShape="1">
          <a:blip r:embed="rId5">
            <a:extLst>
              <a:ext uri="{28A0092B-C50C-407E-A947-70E740481C1C}">
                <a14:useLocalDpi xmlns:a14="http://schemas.microsoft.com/office/drawing/2010/main" val="0"/>
              </a:ext>
            </a:extLst>
          </a:blip>
          <a:srcRect l="32851"/>
          <a:stretch/>
        </p:blipFill>
        <p:spPr bwMode="auto">
          <a:xfrm>
            <a:off x="4953000" y="2420916"/>
            <a:ext cx="5499914" cy="474188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firstlutheranalbany.org/wp-content/uploads/2014/02/jesus-christ-crucifi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76200"/>
            <a:ext cx="8222674" cy="719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fade">
                                      <p:cBhvr>
                                        <p:cTn id="7"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87</TotalTime>
  <Words>895</Words>
  <Application>Microsoft Office PowerPoint</Application>
  <PresentationFormat>On-screen Show (4:3)</PresentationFormat>
  <Paragraphs>126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PowerPoint Presentation</vt:lpstr>
      <vt:lpstr>High School</vt:lpstr>
      <vt:lpstr>Philosophies Shaping Youth Culture </vt:lpstr>
      <vt:lpstr>PowerPoint Presentation</vt:lpstr>
      <vt:lpstr>PowerPoint Presentation</vt:lpstr>
      <vt:lpstr>Who are They?</vt:lpstr>
      <vt:lpstr>How do we keep kids in the Church?</vt:lpstr>
      <vt:lpstr>PowerPoint Presentation</vt:lpstr>
      <vt:lpstr>PowerPoint Presentation</vt:lpstr>
      <vt:lpstr>CATECHESI TRADENDAE  “Catechesis in our Time”</vt:lpstr>
      <vt:lpstr>PowerPoint Presentation</vt:lpstr>
      <vt:lpstr>PowerPoint Presentation</vt:lpstr>
      <vt:lpstr>Framework</vt:lpstr>
      <vt:lpstr>Framework</vt:lpstr>
      <vt:lpstr>Framework</vt:lpstr>
      <vt:lpstr>CATECHESI TRADENDAE  “Catechesis in our Time”</vt:lpstr>
      <vt:lpstr>CATECHESI TRADENDAE  “Catechesis in our Time”</vt:lpstr>
      <vt:lpstr>PowerPoint Presentation</vt:lpstr>
      <vt:lpstr>PowerPoint Presentation</vt:lpstr>
    </vt:vector>
  </TitlesOfParts>
  <Company>Diocese of Green Bay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 Jacqueline Spaniola</dc:creator>
  <cp:lastModifiedBy>Maria DeMeuse</cp:lastModifiedBy>
  <cp:revision>15</cp:revision>
  <dcterms:created xsi:type="dcterms:W3CDTF">2014-11-18T19:44:12Z</dcterms:created>
  <dcterms:modified xsi:type="dcterms:W3CDTF">2014-11-24T14:22:53Z</dcterms:modified>
</cp:coreProperties>
</file>