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54"/>
  </p:notesMasterIdLst>
  <p:sldIdLst>
    <p:sldId id="256" r:id="rId2"/>
    <p:sldId id="270" r:id="rId3"/>
    <p:sldId id="272" r:id="rId4"/>
    <p:sldId id="274" r:id="rId5"/>
    <p:sldId id="276" r:id="rId6"/>
    <p:sldId id="278" r:id="rId7"/>
    <p:sldId id="279" r:id="rId8"/>
    <p:sldId id="280" r:id="rId9"/>
    <p:sldId id="281" r:id="rId10"/>
    <p:sldId id="283" r:id="rId11"/>
    <p:sldId id="282" r:id="rId12"/>
    <p:sldId id="285" r:id="rId13"/>
    <p:sldId id="284" r:id="rId14"/>
    <p:sldId id="277" r:id="rId15"/>
    <p:sldId id="269" r:id="rId16"/>
    <p:sldId id="275" r:id="rId17"/>
    <p:sldId id="273" r:id="rId18"/>
    <p:sldId id="257" r:id="rId19"/>
    <p:sldId id="258" r:id="rId20"/>
    <p:sldId id="259" r:id="rId21"/>
    <p:sldId id="287" r:id="rId22"/>
    <p:sldId id="286" r:id="rId23"/>
    <p:sldId id="262" r:id="rId24"/>
    <p:sldId id="271" r:id="rId25"/>
    <p:sldId id="263" r:id="rId26"/>
    <p:sldId id="264" r:id="rId27"/>
    <p:sldId id="265" r:id="rId28"/>
    <p:sldId id="288" r:id="rId29"/>
    <p:sldId id="301" r:id="rId30"/>
    <p:sldId id="289" r:id="rId31"/>
    <p:sldId id="290" r:id="rId32"/>
    <p:sldId id="291" r:id="rId33"/>
    <p:sldId id="292" r:id="rId34"/>
    <p:sldId id="293" r:id="rId35"/>
    <p:sldId id="266" r:id="rId36"/>
    <p:sldId id="298" r:id="rId37"/>
    <p:sldId id="299" r:id="rId38"/>
    <p:sldId id="300" r:id="rId39"/>
    <p:sldId id="297" r:id="rId40"/>
    <p:sldId id="267" r:id="rId41"/>
    <p:sldId id="294" r:id="rId42"/>
    <p:sldId id="295" r:id="rId43"/>
    <p:sldId id="268" r:id="rId44"/>
    <p:sldId id="305" r:id="rId45"/>
    <p:sldId id="302" r:id="rId46"/>
    <p:sldId id="304" r:id="rId47"/>
    <p:sldId id="306" r:id="rId48"/>
    <p:sldId id="307" r:id="rId49"/>
    <p:sldId id="303" r:id="rId50"/>
    <p:sldId id="310" r:id="rId51"/>
    <p:sldId id="308" r:id="rId52"/>
    <p:sldId id="30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3" d="100"/>
          <a:sy n="83"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03514-E058-9141-A883-DEA502EBD0F1}" type="datetimeFigureOut">
              <a:rPr lang="en-US" smtClean="0"/>
              <a:pPr/>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0582B-BB7B-9649-AC2F-270A6CD45F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former times, the church was attacked by enemies and strangers from without. Today those who are natives of the same country, who dwell under one roof and sit down at table together, fight with their tongues as if with spears.”</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And those who say “There was a time when he was not” and “He did not exist before he was made” and “He was made out of nothing” or those who pretend that the Son of God is “of another hypostasis or substance” or “created” or “alterable” or “mutable,” the Catholic Church anathematizes.</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Spectrum line </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BAD</a:t>
            </a:r>
            <a:r>
              <a:rPr lang="en-US" baseline="0" dirty="0" smtClean="0"/>
              <a:t> LINK – DO NOT SHOW TO STUDENTS </a:t>
            </a:r>
          </a:p>
          <a:p>
            <a:r>
              <a:rPr lang="en-US" baseline="0" dirty="0" smtClean="0"/>
              <a:t>http://</a:t>
            </a:r>
            <a:r>
              <a:rPr lang="en-US" baseline="0" dirty="0" err="1" smtClean="0"/>
              <a:t>www.landoverbaptist.org/sermons/dangcatholics.html</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Power in</a:t>
            </a:r>
            <a:r>
              <a:rPr lang="en-US" baseline="0" dirty="0" smtClean="0"/>
              <a:t> </a:t>
            </a:r>
            <a:r>
              <a:rPr lang="en-US" sz="1200" kern="1200" dirty="0" smtClean="0">
                <a:solidFill>
                  <a:schemeClr val="tx1"/>
                </a:solidFill>
                <a:latin typeface="+mn-lt"/>
                <a:ea typeface="+mn-ea"/>
                <a:cs typeface="+mn-cs"/>
              </a:rPr>
              <a:t>Acts 19:11-12</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Mark Hart – Jesus suffered along </a:t>
            </a:r>
            <a:r>
              <a:rPr lang="en-US" smtClean="0"/>
              <a:t>with us </a:t>
            </a:r>
            <a:endParaRPr lang="en-US"/>
          </a:p>
        </p:txBody>
      </p:sp>
      <p:sp>
        <p:nvSpPr>
          <p:cNvPr id="4" name="Slide Number Placeholder 3"/>
          <p:cNvSpPr>
            <a:spLocks noGrp="1"/>
          </p:cNvSpPr>
          <p:nvPr>
            <p:ph type="sldNum" sz="quarter" idx="10"/>
          </p:nvPr>
        </p:nvSpPr>
        <p:spPr/>
        <p:txBody>
          <a:bodyPr/>
          <a:lstStyle/>
          <a:p>
            <a:fld id="{FDC0582B-BB7B-9649-AC2F-270A6CD45F3A}"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note page of the five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PRESENTED TO CLASS</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PRESENTED TO CLASS</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Augustine answered, “Nothing.</a:t>
            </a:r>
            <a:r>
              <a:rPr lang="en-US" baseline="0" dirty="0" smtClean="0"/>
              <a:t> He didn’t have the time.”</a:t>
            </a:r>
          </a:p>
          <a:p>
            <a:r>
              <a:rPr lang="en-US" baseline="0" dirty="0" smtClean="0"/>
              <a:t>Time and space are things that exist for creatures, but not for the Creator. </a:t>
            </a:r>
          </a:p>
          <a:p>
            <a:r>
              <a:rPr lang="en-US" baseline="0" dirty="0" smtClean="0"/>
              <a:t>God is omnipresent – he is everywhere. God cannot move because that implies that there is somewhere where he is not. </a:t>
            </a:r>
          </a:p>
          <a:p>
            <a:r>
              <a:rPr lang="en-US" baseline="0" dirty="0" smtClean="0"/>
              <a:t>Space cannot contain God. </a:t>
            </a:r>
          </a:p>
          <a:p>
            <a:r>
              <a:rPr lang="en-US" baseline="0" dirty="0" smtClean="0"/>
              <a:t>Same with Time. God fills all of time. For God, the past, present, and the future are one simultaneous moment. One eternal present. </a:t>
            </a:r>
            <a:endParaRPr lang="en-US" dirty="0" smtClean="0"/>
          </a:p>
          <a:p>
            <a:endParaRPr lang="en-US" dirty="0"/>
          </a:p>
        </p:txBody>
      </p:sp>
      <p:sp>
        <p:nvSpPr>
          <p:cNvPr id="4" name="Slide Number Placeholder 3"/>
          <p:cNvSpPr>
            <a:spLocks noGrp="1"/>
          </p:cNvSpPr>
          <p:nvPr>
            <p:ph type="sldNum" sz="quarter" idx="10"/>
          </p:nvPr>
        </p:nvSpPr>
        <p:spPr/>
        <p:txBody>
          <a:bodyPr/>
          <a:lstStyle/>
          <a:p>
            <a:fld id="{8E6C4C91-D9E6-401D-BB42-FDE672BDBF06}"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871740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favorite analogy of the </a:t>
            </a:r>
            <a:r>
              <a:rPr lang="en-US" sz="1200" kern="1200" dirty="0" err="1" smtClean="0">
                <a:solidFill>
                  <a:schemeClr val="tx1"/>
                </a:solidFill>
                <a:latin typeface="+mn-lt"/>
                <a:ea typeface="+mn-ea"/>
                <a:cs typeface="+mn-cs"/>
              </a:rPr>
              <a:t>Athanasians</a:t>
            </a:r>
            <a:r>
              <a:rPr lang="en-US" sz="1200" kern="1200" dirty="0" smtClean="0">
                <a:solidFill>
                  <a:schemeClr val="tx1"/>
                </a:solidFill>
                <a:latin typeface="+mn-lt"/>
                <a:ea typeface="+mn-ea"/>
                <a:cs typeface="+mn-cs"/>
              </a:rPr>
              <a:t> was the following: Light is continuously streaming forth from the sun. (In those days, it was generally assumed that light was instantaneous, so that there was no delay at all between the time that a ray of light left the sun and the time it struck the earth.) The rays of light are derived from the sun, and not vice versa. But it is not the case that first the sun existed and afterwards the Light. It is possible to imagine that the sun has always existed, and always emitted light. The Light, then, is derived from the sun, but the Light and the sun exist simultaneously throughout eternity. They are co-eternal. Just so, the Son exists because the Father exists, but there was never a time before the Father produced the Son. The analogy is further appropriate because we can know the sun only through the rays of light that it emits. To see the sunlight is to see the sun. Just so, Jesus says, "He who has seen me has seen the Father." (John 14:9)</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Gen 3 out loud </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Circle the break – that is what Adam and Eve</a:t>
            </a:r>
            <a:r>
              <a:rPr lang="en-US" baseline="0" dirty="0" smtClean="0"/>
              <a:t> do to separate their relationship with God </a:t>
            </a:r>
          </a:p>
          <a:p>
            <a:r>
              <a:rPr lang="en-US" baseline="0" dirty="0" smtClean="0"/>
              <a:t>Jesus comes to pull it back together. Jesus is that space between God and man</a:t>
            </a:r>
            <a:endParaRPr lang="en-US" dirty="0"/>
          </a:p>
        </p:txBody>
      </p:sp>
      <p:sp>
        <p:nvSpPr>
          <p:cNvPr id="4" name="Slide Number Placeholder 3"/>
          <p:cNvSpPr>
            <a:spLocks noGrp="1"/>
          </p:cNvSpPr>
          <p:nvPr>
            <p:ph type="sldNum" sz="quarter" idx="10"/>
          </p:nvPr>
        </p:nvSpPr>
        <p:spPr/>
        <p:txBody>
          <a:bodyPr/>
          <a:lstStyle/>
          <a:p>
            <a:fld id="{FDC0582B-BB7B-9649-AC2F-270A6CD45F3A}"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34E1EC41-7CE3-ED4F-87C7-4840D401F582}" type="datetimeFigureOut">
              <a:rPr lang="en-US" smtClean="0"/>
              <a:pPr/>
              <a:t>11/5/14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32584856-7C23-3E49-964C-422DED23B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E1EC41-7CE3-ED4F-87C7-4840D401F582}"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84856-7C23-3E49-964C-422DED23B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E1EC41-7CE3-ED4F-87C7-4840D401F582}"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84856-7C23-3E49-964C-422DED23B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E1EC41-7CE3-ED4F-87C7-4840D401F582}"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84856-7C23-3E49-964C-422DED23BDE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E1EC41-7CE3-ED4F-87C7-4840D401F582}" type="datetimeFigureOut">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84856-7C23-3E49-964C-422DED23BDE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E1EC41-7CE3-ED4F-87C7-4840D401F582}"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84856-7C23-3E49-964C-422DED23BDE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E1EC41-7CE3-ED4F-87C7-4840D401F582}" type="datetimeFigureOut">
              <a:rPr lang="en-US" smtClean="0"/>
              <a:pPr/>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84856-7C23-3E49-964C-422DED23BD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E1EC41-7CE3-ED4F-87C7-4840D401F582}" type="datetimeFigureOut">
              <a:rPr lang="en-US" smtClean="0"/>
              <a:pPr/>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84856-7C23-3E49-964C-422DED23BDE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C41-7CE3-ED4F-87C7-4840D401F582}" type="datetimeFigureOut">
              <a:rPr lang="en-US" smtClean="0"/>
              <a:pPr/>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84856-7C23-3E49-964C-422DED23B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4E1EC41-7CE3-ED4F-87C7-4840D401F582}" type="datetimeFigureOut">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84856-7C23-3E49-964C-422DED23BD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34E1EC41-7CE3-ED4F-87C7-4840D401F582}" type="datetimeFigureOut">
              <a:rPr lang="en-US" smtClean="0"/>
              <a:pPr/>
              <a:t>11/5/14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2584856-7C23-3E49-964C-422DED23BDE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34E1EC41-7CE3-ED4F-87C7-4840D401F582}" type="datetimeFigureOut">
              <a:rPr lang="en-US" smtClean="0"/>
              <a:pPr/>
              <a:t>11/5/14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32584856-7C23-3E49-964C-422DED23B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video" Target="file://localhost/Users/mariademeuse/Documents/CATHOLICISM/Intro%20to%20Catholicism%20/3.%20Nicene%20Creed%20/Hearing%20God.flv" TargetMode="Externa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video" Target="file://localhost/Users/mariademeuse/Documents/CATHOLICISM/Intro%20to%20Catholicism%20/3.%20Nicene%20Creed%20/Can%20I%20disagree%20with%20the%20Church%20and%20still%20be%20Catholic.flv" TargetMode="Externa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video" Target="file://localhost/Users/mariademeuse/Documents/CATHOLICISM/Intro%20to%20Catholicism%20/3.%20Nicene%20Creed%20/Can%20we%20Completely%20Understand%20the%20Trinity.flv" TargetMode="Externa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video" Target="file://localhost/Users/mariademeuse/Documents/Catholicism%20/Scriptures%20/9-%20Passion%20of%20Jesus/SUFFERING,%20BEING%20UNCOMFORTABLE,%20JESUS%20on%20CROSSSearch%20%5Bwww-8.keepvid.com%5D.flv" TargetMode="Externa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atican.va/various/basiliche/san_pietro/vr_tour/Media/VR/St_Peter_Apse/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Nicene Creed </a:t>
            </a:r>
            <a:endParaRPr lang="en-US" dirty="0"/>
          </a:p>
        </p:txBody>
      </p:sp>
      <p:sp>
        <p:nvSpPr>
          <p:cNvPr id="3" name="Subtitle 2"/>
          <p:cNvSpPr>
            <a:spLocks noGrp="1"/>
          </p:cNvSpPr>
          <p:nvPr>
            <p:ph type="subTitle" idx="1"/>
          </p:nvPr>
        </p:nvSpPr>
        <p:spPr/>
        <p:txBody>
          <a:bodyPr/>
          <a:lstStyle/>
          <a:p>
            <a:r>
              <a:rPr lang="en-US" dirty="0" smtClean="0"/>
              <a:t>DeMeuse | Intro to Catholicism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7529"/>
            <a:ext cx="8229600" cy="4525963"/>
          </a:xfrm>
        </p:spPr>
        <p:txBody>
          <a:bodyPr>
            <a:noAutofit/>
          </a:bodyPr>
          <a:lstStyle/>
          <a:p>
            <a:pPr algn="ctr">
              <a:buNone/>
            </a:pPr>
            <a:r>
              <a:rPr lang="en-US" sz="4000" dirty="0" smtClean="0"/>
              <a:t>“ To whom shall I speak? Whom shall I warn, and be heard? See! Their ears are uncircumcised, they cannot give heed; See, the word of the Lord has become for them an object of scorn, which they will no have.” – Jeremiah 6:10</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0210"/>
            <a:ext cx="4940300" cy="4779025"/>
          </a:xfrm>
        </p:spPr>
        <p:txBody>
          <a:bodyPr>
            <a:normAutofit fontScale="85000" lnSpcReduction="10000"/>
          </a:bodyPr>
          <a:lstStyle/>
          <a:p>
            <a:r>
              <a:rPr lang="en-US" dirty="0" smtClean="0"/>
              <a:t>Those who live in a city see an average 5,000 ad messages a day (NY Times)</a:t>
            </a:r>
          </a:p>
          <a:p>
            <a:r>
              <a:rPr lang="en-US" dirty="0" smtClean="0"/>
              <a:t>The average American is exposed to 500 to 1,000 commercial messages a day (University of Washington) </a:t>
            </a:r>
          </a:p>
          <a:p>
            <a:r>
              <a:rPr lang="en-US" dirty="0" smtClean="0"/>
              <a:t>Half of teens send a minimum of 50 texts per day (CNN)</a:t>
            </a:r>
          </a:p>
          <a:p>
            <a:r>
              <a:rPr lang="en-US" dirty="0" smtClean="0"/>
              <a:t>6 million songs have been sold on </a:t>
            </a:r>
            <a:r>
              <a:rPr lang="en-US" dirty="0" err="1" smtClean="0"/>
              <a:t>itunes</a:t>
            </a:r>
            <a:r>
              <a:rPr lang="en-US" dirty="0" smtClean="0"/>
              <a:t> (</a:t>
            </a:r>
            <a:r>
              <a:rPr lang="en-US" dirty="0" err="1" smtClean="0"/>
              <a:t>Philnotes</a:t>
            </a:r>
            <a:r>
              <a:rPr lang="en-US" dirty="0" smtClean="0"/>
              <a:t> from Apple)</a:t>
            </a:r>
          </a:p>
          <a:p>
            <a:r>
              <a:rPr lang="en-US" dirty="0" smtClean="0"/>
              <a:t>Teenagers listen to roughly 2.5 hours of music a day</a:t>
            </a:r>
          </a:p>
          <a:p>
            <a:endParaRPr lang="en-US" dirty="0"/>
          </a:p>
        </p:txBody>
      </p:sp>
      <p:sp>
        <p:nvSpPr>
          <p:cNvPr id="3" name="Title 2"/>
          <p:cNvSpPr>
            <a:spLocks noGrp="1"/>
          </p:cNvSpPr>
          <p:nvPr>
            <p:ph type="title"/>
          </p:nvPr>
        </p:nvSpPr>
        <p:spPr/>
        <p:txBody>
          <a:bodyPr/>
          <a:lstStyle/>
          <a:p>
            <a:pPr algn="ctr"/>
            <a:r>
              <a:rPr lang="en-US" dirty="0" smtClean="0"/>
              <a:t>NOISE…NOISE…NOISE</a:t>
            </a:r>
            <a:endParaRPr lang="en-US" dirty="0"/>
          </a:p>
        </p:txBody>
      </p:sp>
      <p:pic>
        <p:nvPicPr>
          <p:cNvPr id="4" name="Picture 3"/>
          <p:cNvPicPr>
            <a:picLocks noChangeAspect="1"/>
          </p:cNvPicPr>
          <p:nvPr/>
        </p:nvPicPr>
        <p:blipFill>
          <a:blip r:embed="rId2"/>
          <a:stretch>
            <a:fillRect/>
          </a:stretch>
        </p:blipFill>
        <p:spPr>
          <a:xfrm>
            <a:off x="5397500" y="2062629"/>
            <a:ext cx="3289300" cy="2463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Hearing God.flv">
            <a:hlinkClick r:id="" action="ppaction://media"/>
          </p:cNvPr>
          <p:cNvPicPr/>
          <p:nvPr>
            <p:ph idx="1"/>
            <a:videoFile r:link="rId1"/>
          </p:nvPr>
        </p:nvPicPr>
        <p:blipFill>
          <a:blip r:embed="rId3"/>
          <a:stretch>
            <a:fillRect/>
          </a:stretch>
        </p:blipFill>
        <p:spPr>
          <a:xfrm>
            <a:off x="0" y="448236"/>
            <a:ext cx="9144000" cy="579717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0235"/>
            <a:ext cx="8229600" cy="5376672"/>
          </a:xfrm>
        </p:spPr>
        <p:txBody>
          <a:bodyPr>
            <a:normAutofit fontScale="92500" lnSpcReduction="20000"/>
          </a:bodyPr>
          <a:lstStyle/>
          <a:p>
            <a:pPr algn="ctr"/>
            <a:r>
              <a:rPr lang="en-US" dirty="0" smtClean="0"/>
              <a:t>Wake Up</a:t>
            </a:r>
          </a:p>
          <a:p>
            <a:pPr algn="ctr"/>
            <a:r>
              <a:rPr lang="en-US" dirty="0" smtClean="0"/>
              <a:t>Breakfast</a:t>
            </a:r>
          </a:p>
          <a:p>
            <a:pPr algn="ctr"/>
            <a:r>
              <a:rPr lang="en-US" dirty="0" smtClean="0"/>
              <a:t>School</a:t>
            </a:r>
          </a:p>
          <a:p>
            <a:pPr algn="ctr"/>
            <a:r>
              <a:rPr lang="en-US" dirty="0" smtClean="0"/>
              <a:t>Lunch </a:t>
            </a:r>
          </a:p>
          <a:p>
            <a:pPr algn="ctr"/>
            <a:r>
              <a:rPr lang="en-US" dirty="0" smtClean="0"/>
              <a:t>Practice </a:t>
            </a:r>
          </a:p>
          <a:p>
            <a:pPr algn="ctr"/>
            <a:r>
              <a:rPr lang="en-US" dirty="0" smtClean="0"/>
              <a:t>Homework </a:t>
            </a:r>
          </a:p>
          <a:p>
            <a:pPr algn="ctr"/>
            <a:r>
              <a:rPr lang="en-US" dirty="0" smtClean="0"/>
              <a:t>Friends</a:t>
            </a:r>
          </a:p>
          <a:p>
            <a:pPr algn="ctr"/>
            <a:r>
              <a:rPr lang="en-US" dirty="0" smtClean="0"/>
              <a:t>Family </a:t>
            </a:r>
          </a:p>
          <a:p>
            <a:pPr algn="ctr"/>
            <a:r>
              <a:rPr lang="en-US" dirty="0" smtClean="0"/>
              <a:t>Chores </a:t>
            </a:r>
          </a:p>
          <a:p>
            <a:pPr algn="ctr"/>
            <a:r>
              <a:rPr lang="en-US" dirty="0" smtClean="0"/>
              <a:t>Clubs</a:t>
            </a:r>
          </a:p>
          <a:p>
            <a:pPr algn="ctr"/>
            <a:r>
              <a:rPr lang="en-US" dirty="0" smtClean="0"/>
              <a:t>Work</a:t>
            </a:r>
          </a:p>
          <a:p>
            <a:pPr algn="ctr"/>
            <a:r>
              <a:rPr lang="en-US" dirty="0" smtClean="0"/>
              <a:t>TV/Movies</a:t>
            </a:r>
          </a:p>
          <a:p>
            <a:pPr algn="ctr"/>
            <a:r>
              <a:rPr lang="en-US" dirty="0" smtClean="0"/>
              <a:t>Work Out </a:t>
            </a:r>
          </a:p>
          <a:p>
            <a:pPr algn="ctr"/>
            <a:r>
              <a:rPr lang="en-US" dirty="0" smtClean="0"/>
              <a:t>Dinner</a:t>
            </a:r>
          </a:p>
          <a:p>
            <a:pPr algn="ctr"/>
            <a:r>
              <a:rPr lang="en-US" dirty="0" smtClean="0"/>
              <a:t>Bedtime</a:t>
            </a:r>
            <a:endParaRPr lang="en-US" dirty="0"/>
          </a:p>
        </p:txBody>
      </p:sp>
      <p:sp>
        <p:nvSpPr>
          <p:cNvPr id="3" name="Title 2"/>
          <p:cNvSpPr>
            <a:spLocks noGrp="1"/>
          </p:cNvSpPr>
          <p:nvPr>
            <p:ph type="title"/>
          </p:nvPr>
        </p:nvSpPr>
        <p:spPr>
          <a:xfrm>
            <a:off x="457200" y="274638"/>
            <a:ext cx="8686800" cy="1143000"/>
          </a:xfrm>
        </p:spPr>
        <p:txBody>
          <a:bodyPr>
            <a:noAutofit/>
          </a:bodyPr>
          <a:lstStyle/>
          <a:p>
            <a:pPr algn="ctr"/>
            <a:r>
              <a:rPr lang="en-US" sz="4000" cap="all" dirty="0" smtClean="0">
                <a:solidFill>
                  <a:schemeClr val="tx1"/>
                </a:solidFill>
              </a:rPr>
              <a:t>Look at your own schedule…</a:t>
            </a:r>
            <a:endParaRPr lang="en-US" sz="4000" cap="all"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an I disagree with the Church and still be Catholic.flv">
            <a:hlinkClick r:id="" action="ppaction://media"/>
          </p:cNvPr>
          <p:cNvPicPr/>
          <p:nvPr>
            <p:ph idx="1"/>
            <a:videoFile r:link="rId1"/>
          </p:nvPr>
        </p:nvPicPr>
        <p:blipFill>
          <a:blip r:embed="rId3"/>
          <a:stretch>
            <a:fillRect/>
          </a:stretch>
        </p:blipFill>
        <p:spPr>
          <a:xfrm>
            <a:off x="-1" y="0"/>
            <a:ext cx="9144001"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Creed is organized by persons of the Trinity</a:t>
            </a:r>
          </a:p>
          <a:p>
            <a:pPr>
              <a:buNone/>
            </a:pPr>
            <a:endParaRPr lang="en-US" dirty="0" smtClean="0"/>
          </a:p>
          <a:p>
            <a:r>
              <a:rPr lang="en-US" dirty="0" smtClean="0"/>
              <a:t>one God in 3 persons</a:t>
            </a:r>
          </a:p>
          <a:p>
            <a:endParaRPr lang="en-US" dirty="0" smtClean="0"/>
          </a:p>
          <a:p>
            <a:r>
              <a:rPr lang="en-US" dirty="0" smtClean="0"/>
              <a:t>Communion of persons</a:t>
            </a:r>
            <a:endParaRPr lang="en-US" dirty="0"/>
          </a:p>
        </p:txBody>
      </p:sp>
      <p:sp>
        <p:nvSpPr>
          <p:cNvPr id="3" name="Title 2"/>
          <p:cNvSpPr>
            <a:spLocks noGrp="1"/>
          </p:cNvSpPr>
          <p:nvPr>
            <p:ph type="title"/>
          </p:nvPr>
        </p:nvSpPr>
        <p:spPr/>
        <p:txBody>
          <a:bodyPr/>
          <a:lstStyle/>
          <a:p>
            <a:pPr algn="ctr"/>
            <a:r>
              <a:rPr lang="en-US" dirty="0" smtClean="0"/>
              <a:t>Trinity</a:t>
            </a:r>
            <a:endParaRPr lang="en-US" dirty="0"/>
          </a:p>
        </p:txBody>
      </p:sp>
      <p:pic>
        <p:nvPicPr>
          <p:cNvPr id="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5400" y="2616548"/>
            <a:ext cx="4038600" cy="424145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an we Completely Understand the Trinity.flv">
            <a:hlinkClick r:id="" action="ppaction://media"/>
          </p:cNvPr>
          <p:cNvPicPr/>
          <p:nvPr>
            <p:ph idx="1"/>
            <a:videoFile r:link="rId1"/>
          </p:nvPr>
        </p:nvPicPr>
        <p:blipFill>
          <a:blip r:embed="rId3"/>
          <a:stretch>
            <a:fillRect/>
          </a:stretch>
        </p:blipFill>
        <p:spPr>
          <a:xfrm>
            <a:off x="-53975" y="0"/>
            <a:ext cx="9197975" cy="6898481"/>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 y="2611821"/>
            <a:ext cx="2324986" cy="7848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cap="none" spc="0" dirty="0" smtClean="0">
                <a:ln w="50800"/>
                <a:effectLst/>
              </a:rPr>
              <a:t>Eternity</a:t>
            </a:r>
            <a:endParaRPr lang="en-US" sz="4500" b="1" cap="none" spc="0" dirty="0">
              <a:ln w="50800"/>
              <a:effectLst/>
            </a:endParaRPr>
          </a:p>
        </p:txBody>
      </p:sp>
      <p:sp>
        <p:nvSpPr>
          <p:cNvPr id="5" name="Rectangle 4"/>
          <p:cNvSpPr/>
          <p:nvPr/>
        </p:nvSpPr>
        <p:spPr>
          <a:xfrm>
            <a:off x="522890" y="4851323"/>
            <a:ext cx="180209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Time </a:t>
            </a:r>
            <a:endParaRPr lang="en-US" sz="5400" b="1" cap="none" spc="0" dirty="0">
              <a:ln w="50800"/>
              <a:effectLst/>
            </a:endParaRPr>
          </a:p>
        </p:txBody>
      </p:sp>
      <p:sp>
        <p:nvSpPr>
          <p:cNvPr id="6" name="Left Brace 5"/>
          <p:cNvSpPr/>
          <p:nvPr/>
        </p:nvSpPr>
        <p:spPr>
          <a:xfrm>
            <a:off x="2324987" y="2501986"/>
            <a:ext cx="328871"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Isosceles Triangle 7"/>
          <p:cNvSpPr/>
          <p:nvPr/>
        </p:nvSpPr>
        <p:spPr>
          <a:xfrm>
            <a:off x="4267200" y="2057400"/>
            <a:ext cx="2286000" cy="1657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37392" y="2721656"/>
            <a:ext cx="154561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GOD</a:t>
            </a:r>
            <a:endParaRPr lang="en-US" sz="5400" b="1" cap="none" spc="0" dirty="0">
              <a:ln w="50800"/>
              <a:effectLst/>
            </a:endParaRPr>
          </a:p>
        </p:txBody>
      </p:sp>
      <p:sp>
        <p:nvSpPr>
          <p:cNvPr id="9" name="Rectangle 8"/>
          <p:cNvSpPr/>
          <p:nvPr/>
        </p:nvSpPr>
        <p:spPr>
          <a:xfrm>
            <a:off x="3046683" y="4959045"/>
            <a:ext cx="1122423"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effectLst/>
              </a:rPr>
              <a:t>Past</a:t>
            </a:r>
            <a:endParaRPr lang="en-US" sz="4000" b="1" cap="none" spc="0" dirty="0">
              <a:ln w="50800"/>
              <a:effectLst/>
            </a:endParaRPr>
          </a:p>
        </p:txBody>
      </p:sp>
      <p:sp>
        <p:nvSpPr>
          <p:cNvPr id="10" name="Rectangle 9"/>
          <p:cNvSpPr/>
          <p:nvPr/>
        </p:nvSpPr>
        <p:spPr>
          <a:xfrm>
            <a:off x="4677365" y="4951694"/>
            <a:ext cx="1875835"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effectLst/>
              </a:rPr>
              <a:t>Present</a:t>
            </a:r>
            <a:endParaRPr lang="en-US" sz="4000" b="1" cap="none" spc="0" dirty="0">
              <a:ln w="50800"/>
              <a:effectLst/>
            </a:endParaRPr>
          </a:p>
        </p:txBody>
      </p:sp>
      <p:sp>
        <p:nvSpPr>
          <p:cNvPr id="11" name="Rectangle 10"/>
          <p:cNvSpPr/>
          <p:nvPr/>
        </p:nvSpPr>
        <p:spPr>
          <a:xfrm>
            <a:off x="6992230" y="4935929"/>
            <a:ext cx="163698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effectLst/>
              </a:rPr>
              <a:t>Future</a:t>
            </a:r>
            <a:endParaRPr lang="en-US" sz="4000" b="1" cap="none" spc="0" dirty="0">
              <a:ln w="50800"/>
              <a:effectLst/>
            </a:endParaRPr>
          </a:p>
        </p:txBody>
      </p:sp>
      <p:cxnSp>
        <p:nvCxnSpPr>
          <p:cNvPr id="13" name="Straight Arrow Connector 12"/>
          <p:cNvCxnSpPr>
            <a:stCxn id="8" idx="3"/>
          </p:cNvCxnSpPr>
          <p:nvPr/>
        </p:nvCxnSpPr>
        <p:spPr>
          <a:xfrm flipH="1">
            <a:off x="3607894" y="3714879"/>
            <a:ext cx="1802306" cy="1136444"/>
          </a:xfrm>
          <a:prstGeom prst="straightConnector1">
            <a:avLst/>
          </a:prstGeom>
          <a:ln>
            <a:solidFill>
              <a:schemeClr val="tx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5410200" y="3714879"/>
            <a:ext cx="0" cy="1244166"/>
          </a:xfrm>
          <a:prstGeom prst="straightConnector1">
            <a:avLst/>
          </a:prstGeom>
          <a:ln>
            <a:solidFill>
              <a:schemeClr val="tx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p:cNvCxnSpPr>
          <p:nvPr/>
        </p:nvCxnSpPr>
        <p:spPr>
          <a:xfrm>
            <a:off x="5410200" y="3714879"/>
            <a:ext cx="2133600" cy="1136444"/>
          </a:xfrm>
          <a:prstGeom prst="straightConnector1">
            <a:avLst/>
          </a:prstGeom>
          <a:ln>
            <a:solidFill>
              <a:schemeClr val="tx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9" idx="1"/>
          </p:cNvCxnSpPr>
          <p:nvPr/>
        </p:nvCxnSpPr>
        <p:spPr>
          <a:xfrm>
            <a:off x="2717813" y="5312988"/>
            <a:ext cx="3288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3"/>
            <a:endCxn id="10" idx="1"/>
          </p:cNvCxnSpPr>
          <p:nvPr/>
        </p:nvCxnSpPr>
        <p:spPr>
          <a:xfrm flipV="1">
            <a:off x="4169106" y="5305637"/>
            <a:ext cx="508259" cy="7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1"/>
          </p:cNvCxnSpPr>
          <p:nvPr/>
        </p:nvCxnSpPr>
        <p:spPr>
          <a:xfrm>
            <a:off x="6477000" y="5289872"/>
            <a:ext cx="515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29217" y="5331931"/>
            <a:ext cx="3288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2324986" y="4631653"/>
            <a:ext cx="328871"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flipV="1">
            <a:off x="5880538" y="2319635"/>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19800" y="2459420"/>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96726" y="2647552"/>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737392" y="2057400"/>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889792" y="1904999"/>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423235" y="2580024"/>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269639" y="2745828"/>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534976" y="2427624"/>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689748" y="2307020"/>
            <a:ext cx="367753" cy="30480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781118" y="2209009"/>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615282" y="1912094"/>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722734" y="2025603"/>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551792" y="1807779"/>
            <a:ext cx="315608" cy="402021"/>
          </a:xfrm>
          <a:prstGeom prst="line">
            <a:avLst/>
          </a:prstGeom>
          <a:ln>
            <a:solidFill>
              <a:srgbClr val="FFFF00"/>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5404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sz="2500" b="1" dirty="0">
                <a:solidFill>
                  <a:srgbClr val="FFFFFF"/>
                </a:solidFill>
              </a:rPr>
              <a:t>I</a:t>
            </a:r>
            <a:r>
              <a:rPr lang="en-US" sz="2500" dirty="0">
                <a:solidFill>
                  <a:srgbClr val="FFFFFF"/>
                </a:solidFill>
              </a:rPr>
              <a:t> believe in one God, the Father almighty,</a:t>
            </a:r>
            <a:br>
              <a:rPr lang="en-US" sz="2500" dirty="0">
                <a:solidFill>
                  <a:srgbClr val="FFFFFF"/>
                </a:solidFill>
              </a:rPr>
            </a:br>
            <a:r>
              <a:rPr lang="en-US" sz="2500" dirty="0">
                <a:solidFill>
                  <a:srgbClr val="FFFFFF"/>
                </a:solidFill>
              </a:rPr>
              <a:t>maker of heaven and earth,</a:t>
            </a:r>
            <a:br>
              <a:rPr lang="en-US" sz="2500" dirty="0">
                <a:solidFill>
                  <a:srgbClr val="FFFFFF"/>
                </a:solidFill>
              </a:rPr>
            </a:br>
            <a:r>
              <a:rPr lang="en-US" sz="2500" dirty="0">
                <a:solidFill>
                  <a:srgbClr val="FFFFFF"/>
                </a:solidFill>
              </a:rPr>
              <a:t>of all things visible and invisible.</a:t>
            </a:r>
          </a:p>
        </p:txBody>
      </p:sp>
      <p:pic>
        <p:nvPicPr>
          <p:cNvPr id="4" name="Picture 3" descr="images-33.jpeg"/>
          <p:cNvPicPr>
            <a:picLocks noChangeAspect="1"/>
          </p:cNvPicPr>
          <p:nvPr/>
        </p:nvPicPr>
        <p:blipFill>
          <a:blip r:embed="rId2"/>
          <a:stretch>
            <a:fillRect/>
          </a:stretch>
        </p:blipFill>
        <p:spPr>
          <a:xfrm>
            <a:off x="3955143" y="1417637"/>
            <a:ext cx="5188857" cy="5449485"/>
          </a:xfrm>
          <a:prstGeom prst="rect">
            <a:avLst/>
          </a:prstGeom>
        </p:spPr>
      </p:pic>
      <p:sp>
        <p:nvSpPr>
          <p:cNvPr id="3" name="Content Placeholder 2"/>
          <p:cNvSpPr>
            <a:spLocks noGrp="1"/>
          </p:cNvSpPr>
          <p:nvPr>
            <p:ph idx="1"/>
          </p:nvPr>
        </p:nvSpPr>
        <p:spPr>
          <a:xfrm>
            <a:off x="0" y="1600201"/>
            <a:ext cx="8686800" cy="2818144"/>
          </a:xfrm>
        </p:spPr>
        <p:txBody>
          <a:bodyPr/>
          <a:lstStyle/>
          <a:p>
            <a:pPr>
              <a:buNone/>
            </a:pPr>
            <a:endParaRPr lang="en-US" dirty="0" smtClean="0">
              <a:solidFill>
                <a:schemeClr val="bg1"/>
              </a:solidFill>
            </a:endParaRPr>
          </a:p>
          <a:p>
            <a:pPr>
              <a:buNone/>
            </a:pPr>
            <a:r>
              <a:rPr lang="en-US" dirty="0" smtClean="0">
                <a:solidFill>
                  <a:schemeClr val="bg1"/>
                </a:solidFill>
              </a:rPr>
              <a:t>God is…</a:t>
            </a:r>
          </a:p>
          <a:p>
            <a:pPr>
              <a:buNone/>
            </a:pPr>
            <a:r>
              <a:rPr lang="en-US" dirty="0" smtClean="0">
                <a:solidFill>
                  <a:schemeClr val="bg1"/>
                </a:solidFill>
              </a:rPr>
              <a:t>	</a:t>
            </a:r>
            <a:r>
              <a:rPr lang="en-US" dirty="0" smtClean="0">
                <a:solidFill>
                  <a:srgbClr val="FFFF00"/>
                </a:solidFill>
              </a:rPr>
              <a:t>omnipotent </a:t>
            </a:r>
            <a:r>
              <a:rPr lang="en-US" dirty="0" smtClean="0">
                <a:solidFill>
                  <a:schemeClr val="bg1"/>
                </a:solidFill>
              </a:rPr>
              <a:t>(all powerful)</a:t>
            </a:r>
          </a:p>
          <a:p>
            <a:pPr>
              <a:buNone/>
            </a:pPr>
            <a:r>
              <a:rPr lang="en-US" dirty="0" smtClean="0">
                <a:solidFill>
                  <a:schemeClr val="bg1"/>
                </a:solidFill>
              </a:rPr>
              <a:t>	</a:t>
            </a:r>
          </a:p>
          <a:p>
            <a:pPr>
              <a:buNone/>
            </a:pPr>
            <a:endParaRPr lang="en-US" dirty="0" smtClean="0">
              <a:solidFill>
                <a:schemeClr val="bg1"/>
              </a:solidFill>
            </a:endParaRPr>
          </a:p>
          <a:p>
            <a:pPr>
              <a:buNone/>
            </a:pPr>
            <a:endParaRPr lang="en-US" dirty="0" smtClean="0">
              <a:solidFill>
                <a:schemeClr val="bg1"/>
              </a:solidFill>
            </a:endParaRPr>
          </a:p>
        </p:txBody>
      </p:sp>
      <p:sp>
        <p:nvSpPr>
          <p:cNvPr id="5" name="TextBox 4"/>
          <p:cNvSpPr txBox="1"/>
          <p:nvPr/>
        </p:nvSpPr>
        <p:spPr>
          <a:xfrm>
            <a:off x="208757" y="4783640"/>
            <a:ext cx="5010173" cy="1138773"/>
          </a:xfrm>
          <a:prstGeom prst="rect">
            <a:avLst/>
          </a:prstGeom>
          <a:noFill/>
        </p:spPr>
        <p:txBody>
          <a:bodyPr wrap="square" rtlCol="0">
            <a:spAutoFit/>
          </a:bodyPr>
          <a:lstStyle/>
          <a:p>
            <a:pPr>
              <a:buNone/>
            </a:pPr>
            <a:r>
              <a:rPr lang="en-US" sz="2500" dirty="0" smtClean="0">
                <a:solidFill>
                  <a:schemeClr val="bg1"/>
                </a:solidFill>
              </a:rPr>
              <a:t>If God is all powerful, </a:t>
            </a:r>
          </a:p>
          <a:p>
            <a:pPr>
              <a:buNone/>
            </a:pPr>
            <a:r>
              <a:rPr lang="en-US" sz="2500" dirty="0" smtClean="0">
                <a:solidFill>
                  <a:schemeClr val="bg1"/>
                </a:solidFill>
              </a:rPr>
              <a:t>why is there evil?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928" y="1600201"/>
            <a:ext cx="5811071" cy="3051468"/>
          </a:xfrm>
        </p:spPr>
        <p:txBody>
          <a:bodyPr>
            <a:normAutofit/>
          </a:bodyPr>
          <a:lstStyle/>
          <a:p>
            <a:pPr>
              <a:buNone/>
            </a:pPr>
            <a:endParaRPr lang="en-US" dirty="0" smtClean="0"/>
          </a:p>
          <a:p>
            <a:pPr>
              <a:buNone/>
            </a:pPr>
            <a:r>
              <a:rPr lang="en-US" dirty="0" smtClean="0"/>
              <a:t>God is…</a:t>
            </a:r>
          </a:p>
          <a:p>
            <a:r>
              <a:rPr lang="en-US" dirty="0" smtClean="0">
                <a:solidFill>
                  <a:srgbClr val="FF0000"/>
                </a:solidFill>
              </a:rPr>
              <a:t>omniscient </a:t>
            </a:r>
            <a:r>
              <a:rPr lang="en-US" dirty="0" smtClean="0"/>
              <a:t>(all knowing)</a:t>
            </a:r>
          </a:p>
          <a:p>
            <a:pPr>
              <a:buNone/>
            </a:pPr>
            <a:endParaRPr lang="en-US" dirty="0" smtClean="0"/>
          </a:p>
          <a:p>
            <a:pPr>
              <a:buNone/>
            </a:pPr>
            <a:endParaRPr lang="en-US" dirty="0" smtClean="0"/>
          </a:p>
        </p:txBody>
      </p:sp>
      <p:sp>
        <p:nvSpPr>
          <p:cNvPr id="4" name="Title 1"/>
          <p:cNvSpPr>
            <a:spLocks noGrp="1"/>
          </p:cNvSpPr>
          <p:nvPr>
            <p:ph type="title"/>
          </p:nvPr>
        </p:nvSpPr>
        <p:spPr/>
        <p:txBody>
          <a:bodyPr>
            <a:noAutofit/>
          </a:bodyPr>
          <a:lstStyle/>
          <a:p>
            <a:pPr algn="ctr"/>
            <a:r>
              <a:rPr lang="en-US" sz="2000" b="1" dirty="0">
                <a:solidFill>
                  <a:schemeClr val="tx1"/>
                </a:solidFill>
              </a:rPr>
              <a:t>I</a:t>
            </a:r>
            <a:r>
              <a:rPr lang="en-US" sz="2000" dirty="0">
                <a:solidFill>
                  <a:schemeClr val="tx1"/>
                </a:solidFill>
              </a:rPr>
              <a:t> believe in one God, the Father almighty,</a:t>
            </a:r>
            <a:br>
              <a:rPr lang="en-US" sz="2000" dirty="0">
                <a:solidFill>
                  <a:schemeClr val="tx1"/>
                </a:solidFill>
              </a:rPr>
            </a:br>
            <a:r>
              <a:rPr lang="en-US" sz="2000" dirty="0">
                <a:solidFill>
                  <a:schemeClr val="tx1"/>
                </a:solidFill>
              </a:rPr>
              <a:t>maker of heaven and earth,</a:t>
            </a:r>
            <a:br>
              <a:rPr lang="en-US" sz="2000" dirty="0">
                <a:solidFill>
                  <a:schemeClr val="tx1"/>
                </a:solidFill>
              </a:rPr>
            </a:br>
            <a:r>
              <a:rPr lang="en-US" sz="2000" dirty="0">
                <a:solidFill>
                  <a:schemeClr val="tx1"/>
                </a:solidFill>
              </a:rPr>
              <a:t>of all things visible and invisible.</a:t>
            </a:r>
          </a:p>
        </p:txBody>
      </p:sp>
      <p:sp>
        <p:nvSpPr>
          <p:cNvPr id="5" name="TextBox 4"/>
          <p:cNvSpPr txBox="1"/>
          <p:nvPr/>
        </p:nvSpPr>
        <p:spPr>
          <a:xfrm>
            <a:off x="3332929" y="3866878"/>
            <a:ext cx="5811072" cy="2292935"/>
          </a:xfrm>
          <a:prstGeom prst="rect">
            <a:avLst/>
          </a:prstGeom>
          <a:noFill/>
        </p:spPr>
        <p:txBody>
          <a:bodyPr wrap="square" rtlCol="0">
            <a:spAutoFit/>
          </a:bodyPr>
          <a:lstStyle/>
          <a:p>
            <a:pPr algn="ctr">
              <a:buNone/>
            </a:pPr>
            <a:r>
              <a:rPr lang="en-US" sz="2500" i="1" dirty="0" smtClean="0"/>
              <a:t>Why do we pray to God if He knows everything already?</a:t>
            </a:r>
          </a:p>
          <a:p>
            <a:pPr algn="ctr">
              <a:buNone/>
            </a:pPr>
            <a:r>
              <a:rPr lang="en-US" sz="2500" i="1" dirty="0" smtClean="0"/>
              <a:t>If God knows what’s going to happen, does that mean he controls what we are going to do?</a:t>
            </a:r>
          </a:p>
          <a:p>
            <a:pPr algn="ctr"/>
            <a:endParaRPr lang="en-US" dirty="0"/>
          </a:p>
        </p:txBody>
      </p:sp>
      <p:pic>
        <p:nvPicPr>
          <p:cNvPr id="8" name="Picture 7" descr="images-36.jpeg"/>
          <p:cNvPicPr>
            <a:picLocks noChangeAspect="1"/>
          </p:cNvPicPr>
          <p:nvPr/>
        </p:nvPicPr>
        <p:blipFill>
          <a:blip r:embed="rId2"/>
          <a:srcRect t="2651"/>
          <a:stretch>
            <a:fillRect/>
          </a:stretch>
        </p:blipFill>
        <p:spPr>
          <a:xfrm>
            <a:off x="-1" y="1981200"/>
            <a:ext cx="3332929" cy="4178613"/>
          </a:xfrm>
          <a:prstGeom prst="rect">
            <a:avLst/>
          </a:prstGeom>
          <a:effectLst>
            <a:softEdge rad="762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6375400" cy="5102936"/>
          </a:xfrm>
        </p:spPr>
        <p:txBody>
          <a:bodyPr>
            <a:normAutofit/>
          </a:bodyPr>
          <a:lstStyle/>
          <a:p>
            <a:r>
              <a:rPr lang="en-US" sz="2500" dirty="0" smtClean="0"/>
              <a:t>In 319, Arius said </a:t>
            </a:r>
            <a:r>
              <a:rPr lang="en-US" sz="2500" i="1" dirty="0" smtClean="0"/>
              <a:t>“</a:t>
            </a:r>
            <a:r>
              <a:rPr lang="en-US" sz="2500" i="1" dirty="0" smtClean="0">
                <a:solidFill>
                  <a:schemeClr val="bg2">
                    <a:lumMod val="50000"/>
                  </a:schemeClr>
                </a:solidFill>
              </a:rPr>
              <a:t>If the Father begat the Son, then he who was begotten had a beginning in existence, and from this it follows </a:t>
            </a:r>
            <a:r>
              <a:rPr lang="en-US" sz="2500" b="1" i="1" u="sng" dirty="0" smtClean="0">
                <a:solidFill>
                  <a:schemeClr val="bg2">
                    <a:lumMod val="25000"/>
                  </a:schemeClr>
                </a:solidFill>
              </a:rPr>
              <a:t>there was a time when the Son was not</a:t>
            </a:r>
            <a:r>
              <a:rPr lang="en-US" sz="2500" i="1" dirty="0" smtClean="0">
                <a:solidFill>
                  <a:schemeClr val="bg2">
                    <a:lumMod val="50000"/>
                  </a:schemeClr>
                </a:solidFill>
              </a:rPr>
              <a:t>.” </a:t>
            </a:r>
            <a:r>
              <a:rPr lang="en-US" sz="5000" dirty="0" smtClean="0">
                <a:solidFill>
                  <a:srgbClr val="FF0000"/>
                </a:solidFill>
                <a:latin typeface="Cracked"/>
                <a:cs typeface="Cracked"/>
              </a:rPr>
              <a:t>HERESY</a:t>
            </a:r>
            <a:endParaRPr lang="en-US" sz="5000" i="1" dirty="0" smtClean="0">
              <a:solidFill>
                <a:schemeClr val="bg2">
                  <a:lumMod val="50000"/>
                </a:schemeClr>
              </a:solidFill>
            </a:endParaRPr>
          </a:p>
          <a:p>
            <a:r>
              <a:rPr lang="en-US" sz="2500" dirty="0" smtClean="0"/>
              <a:t>Major disputes broke out in the Church</a:t>
            </a:r>
          </a:p>
          <a:p>
            <a:r>
              <a:rPr lang="en-US" sz="2500" dirty="0" smtClean="0"/>
              <a:t>Long series of councils ending with the Council of Trent 1545–1563</a:t>
            </a:r>
          </a:p>
          <a:p>
            <a:r>
              <a:rPr lang="en-US" sz="2500" dirty="0" smtClean="0"/>
              <a:t>Church had to take a stand on their beliefs</a:t>
            </a:r>
          </a:p>
          <a:p>
            <a:endParaRPr lang="en-US" dirty="0" smtClean="0"/>
          </a:p>
          <a:p>
            <a:endParaRPr lang="en-US" dirty="0" smtClean="0"/>
          </a:p>
        </p:txBody>
      </p:sp>
      <p:sp>
        <p:nvSpPr>
          <p:cNvPr id="3" name="Title 2"/>
          <p:cNvSpPr>
            <a:spLocks noGrp="1"/>
          </p:cNvSpPr>
          <p:nvPr>
            <p:ph type="title"/>
          </p:nvPr>
        </p:nvSpPr>
        <p:spPr>
          <a:xfrm>
            <a:off x="457200" y="76200"/>
            <a:ext cx="8229600" cy="1143000"/>
          </a:xfrm>
        </p:spPr>
        <p:txBody>
          <a:bodyPr/>
          <a:lstStyle/>
          <a:p>
            <a:pPr algn="ctr"/>
            <a:r>
              <a:rPr lang="en-US" dirty="0" smtClean="0">
                <a:solidFill>
                  <a:schemeClr val="accent2"/>
                </a:solidFill>
              </a:rPr>
              <a:t>Why the Nicene Creed?</a:t>
            </a:r>
            <a:endParaRPr lang="en-US" dirty="0">
              <a:solidFill>
                <a:schemeClr val="accent2"/>
              </a:solidFill>
            </a:endParaRPr>
          </a:p>
        </p:txBody>
      </p:sp>
      <p:pic>
        <p:nvPicPr>
          <p:cNvPr id="5" name="Picture 4"/>
          <p:cNvPicPr>
            <a:picLocks noChangeAspect="1"/>
          </p:cNvPicPr>
          <p:nvPr/>
        </p:nvPicPr>
        <p:blipFill>
          <a:blip r:embed="rId3"/>
          <a:stretch>
            <a:fillRect/>
          </a:stretch>
        </p:blipFill>
        <p:spPr>
          <a:xfrm>
            <a:off x="6375400" y="1928612"/>
            <a:ext cx="2311400" cy="3505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376672"/>
          </a:xfrm>
        </p:spPr>
        <p:txBody>
          <a:bodyPr>
            <a:normAutofit/>
          </a:bodyPr>
          <a:lstStyle/>
          <a:p>
            <a:pPr>
              <a:buNone/>
            </a:pPr>
            <a:r>
              <a:rPr lang="en-US" dirty="0" smtClean="0"/>
              <a:t>God is…</a:t>
            </a:r>
          </a:p>
          <a:p>
            <a:pPr>
              <a:buNone/>
            </a:pPr>
            <a:r>
              <a:rPr lang="en-US" dirty="0" smtClean="0"/>
              <a:t>	</a:t>
            </a:r>
            <a:r>
              <a:rPr lang="en-US" dirty="0" smtClean="0">
                <a:solidFill>
                  <a:srgbClr val="FFFF00"/>
                </a:solidFill>
              </a:rPr>
              <a:t>omnipresent </a:t>
            </a:r>
            <a:r>
              <a:rPr lang="en-US" dirty="0" smtClean="0"/>
              <a:t>(always present) – eternal</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God has no beginning and no end</a:t>
            </a:r>
          </a:p>
          <a:p>
            <a:pPr>
              <a:buNone/>
            </a:pPr>
            <a:r>
              <a:rPr lang="en-US" dirty="0" smtClean="0"/>
              <a:t>			 </a:t>
            </a:r>
          </a:p>
          <a:p>
            <a:pPr>
              <a:buNone/>
            </a:pPr>
            <a:endParaRPr lang="en-US" dirty="0"/>
          </a:p>
        </p:txBody>
      </p:sp>
      <p:sp>
        <p:nvSpPr>
          <p:cNvPr id="4" name="Title 1"/>
          <p:cNvSpPr>
            <a:spLocks noGrp="1"/>
          </p:cNvSpPr>
          <p:nvPr>
            <p:ph type="title"/>
          </p:nvPr>
        </p:nvSpPr>
        <p:spPr/>
        <p:txBody>
          <a:bodyPr>
            <a:noAutofit/>
          </a:bodyPr>
          <a:lstStyle/>
          <a:p>
            <a:pPr algn="ctr"/>
            <a:r>
              <a:rPr lang="en-US" sz="2500" b="1" dirty="0">
                <a:solidFill>
                  <a:srgbClr val="000000"/>
                </a:solidFill>
              </a:rPr>
              <a:t>I</a:t>
            </a:r>
            <a:r>
              <a:rPr lang="en-US" sz="2500" dirty="0">
                <a:solidFill>
                  <a:srgbClr val="000000"/>
                </a:solidFill>
              </a:rPr>
              <a:t> believe in one God, the Father almighty,</a:t>
            </a:r>
            <a:br>
              <a:rPr lang="en-US" sz="2500" dirty="0">
                <a:solidFill>
                  <a:srgbClr val="000000"/>
                </a:solidFill>
              </a:rPr>
            </a:br>
            <a:r>
              <a:rPr lang="en-US" sz="2500" dirty="0">
                <a:solidFill>
                  <a:srgbClr val="000000"/>
                </a:solidFill>
              </a:rPr>
              <a:t>maker of heaven and earth,</a:t>
            </a:r>
            <a:br>
              <a:rPr lang="en-US" sz="2500" dirty="0">
                <a:solidFill>
                  <a:srgbClr val="000000"/>
                </a:solidFill>
              </a:rPr>
            </a:br>
            <a:r>
              <a:rPr lang="en-US" sz="2500" dirty="0">
                <a:solidFill>
                  <a:srgbClr val="000000"/>
                </a:solidFill>
              </a:rPr>
              <a:t>of all things visible and invisible.</a:t>
            </a:r>
          </a:p>
        </p:txBody>
      </p:sp>
      <p:pic>
        <p:nvPicPr>
          <p:cNvPr id="5" name="Picture 4" descr="images-34.jpeg"/>
          <p:cNvPicPr>
            <a:picLocks noChangeAspect="1"/>
          </p:cNvPicPr>
          <p:nvPr/>
        </p:nvPicPr>
        <p:blipFill>
          <a:blip r:embed="rId2"/>
          <a:srcRect r="7465" b="19615"/>
          <a:stretch>
            <a:fillRect/>
          </a:stretch>
        </p:blipFill>
        <p:spPr>
          <a:xfrm>
            <a:off x="1982577" y="2479220"/>
            <a:ext cx="5167356" cy="31894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God is the </a:t>
            </a:r>
            <a:r>
              <a:rPr lang="en-US" u="sng" dirty="0" smtClean="0">
                <a:solidFill>
                  <a:srgbClr val="FF0000"/>
                </a:solidFill>
              </a:rPr>
              <a:t>Alpha</a:t>
            </a:r>
            <a:r>
              <a:rPr lang="en-US" dirty="0" smtClean="0">
                <a:solidFill>
                  <a:srgbClr val="FF0000"/>
                </a:solidFill>
              </a:rPr>
              <a:t> </a:t>
            </a:r>
            <a:r>
              <a:rPr lang="en-US" dirty="0" smtClean="0"/>
              <a:t>and the </a:t>
            </a:r>
            <a:r>
              <a:rPr lang="en-US" u="sng" dirty="0" smtClean="0">
                <a:solidFill>
                  <a:srgbClr val="FF0000"/>
                </a:solidFill>
              </a:rPr>
              <a:t>Omega</a:t>
            </a:r>
            <a:endParaRPr lang="en-US" u="sng" dirty="0">
              <a:solidFill>
                <a:srgbClr val="FF0000"/>
              </a:solidFill>
            </a:endParaRPr>
          </a:p>
        </p:txBody>
      </p:sp>
      <p:pic>
        <p:nvPicPr>
          <p:cNvPr id="4" name="Picture 3"/>
          <p:cNvPicPr>
            <a:picLocks noChangeAspect="1"/>
          </p:cNvPicPr>
          <p:nvPr/>
        </p:nvPicPr>
        <p:blipFill>
          <a:blip r:embed="rId2"/>
          <a:stretch>
            <a:fillRect/>
          </a:stretch>
        </p:blipFill>
        <p:spPr>
          <a:xfrm>
            <a:off x="4790141" y="1110877"/>
            <a:ext cx="1679388" cy="1054084"/>
          </a:xfrm>
          <a:prstGeom prst="rect">
            <a:avLst/>
          </a:prstGeom>
        </p:spPr>
      </p:pic>
      <p:pic>
        <p:nvPicPr>
          <p:cNvPr id="5" name="Picture 4"/>
          <p:cNvPicPr>
            <a:picLocks noChangeAspect="1"/>
          </p:cNvPicPr>
          <p:nvPr/>
        </p:nvPicPr>
        <p:blipFill>
          <a:blip r:embed="rId3"/>
          <a:stretch>
            <a:fillRect/>
          </a:stretch>
        </p:blipFill>
        <p:spPr>
          <a:xfrm>
            <a:off x="457200" y="1868394"/>
            <a:ext cx="3289300" cy="2463800"/>
          </a:xfrm>
          <a:prstGeom prst="rect">
            <a:avLst/>
          </a:prstGeom>
        </p:spPr>
      </p:pic>
      <p:pic>
        <p:nvPicPr>
          <p:cNvPr id="7" name="Picture 6"/>
          <p:cNvPicPr>
            <a:picLocks noChangeAspect="1"/>
          </p:cNvPicPr>
          <p:nvPr/>
        </p:nvPicPr>
        <p:blipFill>
          <a:blip r:embed="rId4">
            <a:clrChange>
              <a:clrFrom>
                <a:srgbClr val="FBFBF6"/>
              </a:clrFrom>
              <a:clrTo>
                <a:srgbClr val="FBFBF6">
                  <a:alpha val="0"/>
                </a:srgbClr>
              </a:clrTo>
            </a:clrChange>
          </a:blip>
          <a:stretch>
            <a:fillRect/>
          </a:stretch>
        </p:blipFill>
        <p:spPr>
          <a:xfrm>
            <a:off x="977153" y="4349750"/>
            <a:ext cx="2540000" cy="1841500"/>
          </a:xfrm>
          <a:prstGeom prst="rect">
            <a:avLst/>
          </a:prstGeom>
        </p:spPr>
      </p:pic>
      <p:pic>
        <p:nvPicPr>
          <p:cNvPr id="8" name="Picture 7"/>
          <p:cNvPicPr>
            <a:picLocks noChangeAspect="1"/>
          </p:cNvPicPr>
          <p:nvPr/>
        </p:nvPicPr>
        <p:blipFill>
          <a:blip r:embed="rId5"/>
          <a:stretch>
            <a:fillRect/>
          </a:stretch>
        </p:blipFill>
        <p:spPr>
          <a:xfrm>
            <a:off x="6096000" y="2425700"/>
            <a:ext cx="3048000" cy="2286000"/>
          </a:xfrm>
          <a:prstGeom prst="rect">
            <a:avLst/>
          </a:prstGeom>
        </p:spPr>
      </p:pic>
      <p:pic>
        <p:nvPicPr>
          <p:cNvPr id="9" name="Picture 8"/>
          <p:cNvPicPr>
            <a:picLocks noChangeAspect="1"/>
          </p:cNvPicPr>
          <p:nvPr/>
        </p:nvPicPr>
        <p:blipFill>
          <a:blip r:embed="rId6"/>
          <a:stretch>
            <a:fillRect/>
          </a:stretch>
        </p:blipFill>
        <p:spPr>
          <a:xfrm>
            <a:off x="3746500" y="3416300"/>
            <a:ext cx="2362200" cy="34417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No Beginning and No End</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954679" y="1417638"/>
            <a:ext cx="5500968" cy="52152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0011"/>
            <a:ext cx="8686800" cy="4525963"/>
          </a:xfrm>
        </p:spPr>
        <p:txBody>
          <a:bodyPr/>
          <a:lstStyle/>
          <a:p>
            <a:r>
              <a:rPr lang="en-US" dirty="0" smtClean="0">
                <a:solidFill>
                  <a:srgbClr val="FFFFFF"/>
                </a:solidFill>
              </a:rPr>
              <a:t>Arius believed that Jesus was a creature that God created – Jesus wasn’t always present</a:t>
            </a:r>
          </a:p>
          <a:p>
            <a:r>
              <a:rPr lang="en-US" dirty="0" smtClean="0">
                <a:solidFill>
                  <a:schemeClr val="bg1"/>
                </a:solidFill>
                <a:latin typeface="+mj-lt"/>
                <a:cs typeface="Calibri"/>
              </a:rPr>
              <a:t>“Light from Light” is a way to describe Jesus and the Father</a:t>
            </a:r>
          </a:p>
          <a:p>
            <a:pPr lvl="4"/>
            <a:r>
              <a:rPr lang="en-US" dirty="0" smtClean="0">
                <a:solidFill>
                  <a:schemeClr val="bg1"/>
                </a:solidFill>
                <a:latin typeface="+mj-lt"/>
                <a:cs typeface="Calibri"/>
              </a:rPr>
              <a:t>Light rays (Jesus) is continuously streaming forth from the sun (Father)</a:t>
            </a:r>
          </a:p>
          <a:p>
            <a:pPr lvl="4"/>
            <a:r>
              <a:rPr lang="en-US" dirty="0" smtClean="0">
                <a:solidFill>
                  <a:schemeClr val="bg1"/>
                </a:solidFill>
                <a:latin typeface="+mj-lt"/>
                <a:cs typeface="Calibri"/>
              </a:rPr>
              <a:t>Rays are from the sun but there is not a time when there is a sun without rays</a:t>
            </a:r>
          </a:p>
          <a:p>
            <a:pPr lvl="4"/>
            <a:r>
              <a:rPr lang="en-US" dirty="0" smtClean="0">
                <a:solidFill>
                  <a:schemeClr val="bg1"/>
                </a:solidFill>
                <a:latin typeface="+mj-lt"/>
                <a:cs typeface="Calibri"/>
              </a:rPr>
              <a:t>We only know the sun through the rays of light it emits (we know the Father through the Son)</a:t>
            </a:r>
          </a:p>
          <a:p>
            <a:pPr lvl="4"/>
            <a:endParaRPr lang="en-US" dirty="0" smtClean="0">
              <a:solidFill>
                <a:schemeClr val="bg1"/>
              </a:solidFill>
              <a:latin typeface="+mj-lt"/>
              <a:cs typeface="Calibri"/>
            </a:endParaRPr>
          </a:p>
          <a:p>
            <a:endParaRPr lang="en-US" dirty="0" smtClean="0">
              <a:solidFill>
                <a:srgbClr val="FFFFFF"/>
              </a:solidFill>
            </a:endParaRPr>
          </a:p>
          <a:p>
            <a:pPr>
              <a:buNone/>
            </a:pPr>
            <a:endParaRPr lang="en-US" dirty="0" smtClean="0">
              <a:solidFill>
                <a:srgbClr val="FFFFFF"/>
              </a:solidFill>
            </a:endParaRPr>
          </a:p>
          <a:p>
            <a:endParaRPr lang="en-US" dirty="0" smtClean="0"/>
          </a:p>
          <a:p>
            <a:endParaRPr lang="en-US" dirty="0"/>
          </a:p>
        </p:txBody>
      </p:sp>
      <p:pic>
        <p:nvPicPr>
          <p:cNvPr id="4" name="Picture 3" descr="images-41.jpeg"/>
          <p:cNvPicPr>
            <a:picLocks noChangeAspect="1"/>
          </p:cNvPicPr>
          <p:nvPr/>
        </p:nvPicPr>
        <p:blipFill>
          <a:blip r:embed="rId3"/>
          <a:stretch>
            <a:fillRect/>
          </a:stretch>
        </p:blipFill>
        <p:spPr>
          <a:xfrm>
            <a:off x="-1" y="0"/>
            <a:ext cx="9144001" cy="2102710"/>
          </a:xfrm>
          <a:prstGeom prst="rect">
            <a:avLst/>
          </a:prstGeom>
        </p:spPr>
      </p:pic>
      <p:sp>
        <p:nvSpPr>
          <p:cNvPr id="3" name="Title 2"/>
          <p:cNvSpPr>
            <a:spLocks noGrp="1"/>
          </p:cNvSpPr>
          <p:nvPr>
            <p:ph type="title"/>
          </p:nvPr>
        </p:nvSpPr>
        <p:spPr>
          <a:xfrm>
            <a:off x="457200" y="631295"/>
            <a:ext cx="8229600" cy="1143000"/>
          </a:xfrm>
        </p:spPr>
        <p:txBody>
          <a:bodyPr>
            <a:normAutofit fontScale="90000"/>
          </a:bodyPr>
          <a:lstStyle/>
          <a:p>
            <a:pPr algn="ctr"/>
            <a:r>
              <a:rPr lang="en-US" sz="2222" dirty="0" smtClean="0">
                <a:solidFill>
                  <a:schemeClr val="bg1"/>
                </a:solidFill>
                <a:effectLst>
                  <a:outerShdw blurRad="50800" dist="38100" dir="2700000">
                    <a:schemeClr val="bg1"/>
                  </a:outerShdw>
                </a:effectLst>
                <a:latin typeface="Apple Casual"/>
                <a:cs typeface="Apple Casual"/>
              </a:rPr>
              <a:t>God from God, Light from Light, true God from true God,</a:t>
            </a:r>
            <a:br>
              <a:rPr lang="en-US" sz="2222" dirty="0" smtClean="0">
                <a:solidFill>
                  <a:schemeClr val="bg1"/>
                </a:solidFill>
                <a:effectLst>
                  <a:outerShdw blurRad="50800" dist="38100" dir="2700000">
                    <a:schemeClr val="bg1"/>
                  </a:outerShdw>
                </a:effectLst>
                <a:latin typeface="Apple Casual"/>
                <a:cs typeface="Apple Casual"/>
              </a:rPr>
            </a:br>
            <a:r>
              <a:rPr lang="en-US" sz="2222" dirty="0" smtClean="0">
                <a:solidFill>
                  <a:schemeClr val="bg1"/>
                </a:solidFill>
                <a:effectLst>
                  <a:outerShdw blurRad="50800" dist="38100" dir="2700000">
                    <a:schemeClr val="bg1"/>
                  </a:outerShdw>
                </a:effectLst>
                <a:latin typeface="Apple Casual"/>
                <a:cs typeface="Apple Casual"/>
              </a:rPr>
              <a:t/>
            </a:r>
            <a:br>
              <a:rPr lang="en-US" sz="2222" dirty="0" smtClean="0">
                <a:solidFill>
                  <a:schemeClr val="bg1"/>
                </a:solidFill>
                <a:effectLst>
                  <a:outerShdw blurRad="50800" dist="38100" dir="2700000">
                    <a:schemeClr val="bg1"/>
                  </a:outerShdw>
                </a:effectLst>
                <a:latin typeface="Apple Casual"/>
                <a:cs typeface="Apple Casual"/>
              </a:rPr>
            </a:br>
            <a:r>
              <a:rPr lang="en-US" sz="2222" dirty="0" smtClean="0">
                <a:solidFill>
                  <a:schemeClr val="bg1"/>
                </a:solidFill>
                <a:effectLst>
                  <a:outerShdw blurRad="50800" dist="38100" dir="2700000">
                    <a:schemeClr val="bg1"/>
                  </a:outerShdw>
                </a:effectLst>
                <a:latin typeface="Apple Casual"/>
                <a:cs typeface="Apple Casual"/>
              </a:rPr>
              <a:t/>
            </a:r>
            <a:br>
              <a:rPr lang="en-US" sz="2222" dirty="0" smtClean="0">
                <a:solidFill>
                  <a:schemeClr val="bg1"/>
                </a:solidFill>
                <a:effectLst>
                  <a:outerShdw blurRad="50800" dist="38100" dir="2700000">
                    <a:schemeClr val="bg1"/>
                  </a:outerShdw>
                </a:effectLst>
                <a:latin typeface="Apple Casual"/>
                <a:cs typeface="Apple Casual"/>
              </a:rPr>
            </a:br>
            <a:r>
              <a:rPr lang="en-US" sz="2222" dirty="0" smtClean="0">
                <a:solidFill>
                  <a:schemeClr val="bg1"/>
                </a:solidFill>
                <a:effectLst>
                  <a:outerShdw blurRad="50800" dist="38100" dir="2700000">
                    <a:schemeClr val="bg1"/>
                  </a:outerShdw>
                </a:effectLst>
                <a:latin typeface="Apple Casual"/>
                <a:cs typeface="Apple Casual"/>
              </a:rPr>
              <a:t>begotten, not made, consubstantial with the Father;</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38340" cy="4525963"/>
          </a:xfrm>
        </p:spPr>
        <p:txBody>
          <a:bodyPr/>
          <a:lstStyle/>
          <a:p>
            <a:r>
              <a:rPr lang="en-US" dirty="0" smtClean="0"/>
              <a:t>Consubstantial means “of one essence”</a:t>
            </a:r>
          </a:p>
          <a:p>
            <a:pPr marL="365760" lvl="2" indent="-256032">
              <a:spcBef>
                <a:spcPts val="400"/>
              </a:spcBef>
              <a:buClr>
                <a:schemeClr val="accent1"/>
              </a:buClr>
              <a:buSzPct val="68000"/>
              <a:buNone/>
            </a:pPr>
            <a:r>
              <a:rPr lang="en-US" dirty="0" smtClean="0"/>
              <a:t>		+ Used in Council of Nicaea in 325</a:t>
            </a:r>
          </a:p>
          <a:p>
            <a:pPr marL="365760" lvl="2" indent="-256032">
              <a:spcBef>
                <a:spcPts val="400"/>
              </a:spcBef>
              <a:buClr>
                <a:schemeClr val="accent1"/>
              </a:buClr>
              <a:buSzPct val="68000"/>
              <a:buNone/>
            </a:pPr>
            <a:endParaRPr lang="en-US" dirty="0" smtClean="0"/>
          </a:p>
          <a:p>
            <a:pPr marL="365760" lvl="2" indent="-256032">
              <a:spcBef>
                <a:spcPts val="400"/>
              </a:spcBef>
              <a:buClr>
                <a:schemeClr val="accent1"/>
              </a:buClr>
              <a:buSzPct val="68000"/>
              <a:buNone/>
            </a:pPr>
            <a:endParaRPr lang="en-US" dirty="0" smtClean="0"/>
          </a:p>
          <a:p>
            <a:r>
              <a:rPr lang="en-US" dirty="0" smtClean="0"/>
              <a:t>Jesus and God the Father are of the same substance </a:t>
            </a:r>
          </a:p>
          <a:p>
            <a:endParaRPr lang="en-US" dirty="0"/>
          </a:p>
        </p:txBody>
      </p:sp>
      <p:sp>
        <p:nvSpPr>
          <p:cNvPr id="3" name="Title 2"/>
          <p:cNvSpPr>
            <a:spLocks noGrp="1"/>
          </p:cNvSpPr>
          <p:nvPr>
            <p:ph type="title"/>
          </p:nvPr>
        </p:nvSpPr>
        <p:spPr/>
        <p:txBody>
          <a:bodyPr/>
          <a:lstStyle/>
          <a:p>
            <a:pPr algn="ctr"/>
            <a:r>
              <a:rPr lang="en-US" u="sng" dirty="0" smtClean="0">
                <a:solidFill>
                  <a:srgbClr val="FF0000"/>
                </a:solidFill>
              </a:rPr>
              <a:t>Consubstantial </a:t>
            </a:r>
            <a:endParaRPr lang="en-US" u="sng" dirty="0">
              <a:solidFill>
                <a:srgbClr val="FF0000"/>
              </a:solidFill>
            </a:endParaRPr>
          </a:p>
        </p:txBody>
      </p:sp>
      <p:pic>
        <p:nvPicPr>
          <p:cNvPr id="4" name="Picture 3"/>
          <p:cNvPicPr>
            <a:picLocks noChangeAspect="1"/>
          </p:cNvPicPr>
          <p:nvPr/>
        </p:nvPicPr>
        <p:blipFill>
          <a:blip r:embed="rId3">
            <a:clrChange>
              <a:clrFrom>
                <a:srgbClr val="E4EAEF"/>
              </a:clrFrom>
              <a:clrTo>
                <a:srgbClr val="E4EAEF">
                  <a:alpha val="0"/>
                </a:srgbClr>
              </a:clrTo>
            </a:clrChange>
          </a:blip>
          <a:stretch>
            <a:fillRect/>
          </a:stretch>
        </p:blipFill>
        <p:spPr>
          <a:xfrm>
            <a:off x="5336415" y="1417638"/>
            <a:ext cx="3807585" cy="5068848"/>
          </a:xfrm>
          <a:prstGeom prst="rect">
            <a:avLst/>
          </a:prstGeom>
          <a:effectLst>
            <a:softEdge rad="1016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1966" y="2609258"/>
            <a:ext cx="3582034" cy="4248742"/>
          </a:xfrm>
        </p:spPr>
        <p:txBody>
          <a:bodyPr/>
          <a:lstStyle/>
          <a:p>
            <a:r>
              <a:rPr lang="en-US" dirty="0" smtClean="0">
                <a:solidFill>
                  <a:srgbClr val="FFFFFF"/>
                </a:solidFill>
              </a:rPr>
              <a:t>Jesus’ name means “God saves”</a:t>
            </a:r>
          </a:p>
          <a:p>
            <a:endParaRPr lang="en-US" dirty="0" smtClean="0">
              <a:solidFill>
                <a:srgbClr val="FFFFFF"/>
              </a:solidFill>
            </a:endParaRPr>
          </a:p>
          <a:p>
            <a:r>
              <a:rPr lang="en-US" dirty="0" smtClean="0">
                <a:solidFill>
                  <a:srgbClr val="FFFFFF"/>
                </a:solidFill>
              </a:rPr>
              <a:t>We need to be saved….from what?</a:t>
            </a:r>
            <a:endParaRPr lang="en-US" dirty="0">
              <a:solidFill>
                <a:srgbClr val="FFFFFF"/>
              </a:solidFill>
            </a:endParaRPr>
          </a:p>
        </p:txBody>
      </p:sp>
      <p:sp>
        <p:nvSpPr>
          <p:cNvPr id="3" name="Title 2"/>
          <p:cNvSpPr>
            <a:spLocks noGrp="1"/>
          </p:cNvSpPr>
          <p:nvPr>
            <p:ph type="title"/>
          </p:nvPr>
        </p:nvSpPr>
        <p:spPr>
          <a:xfrm>
            <a:off x="457200" y="443633"/>
            <a:ext cx="8229600" cy="2165625"/>
          </a:xfrm>
        </p:spPr>
        <p:txBody>
          <a:bodyPr>
            <a:normAutofit fontScale="90000"/>
          </a:bodyPr>
          <a:lstStyle/>
          <a:p>
            <a:pPr algn="ctr"/>
            <a:r>
              <a:rPr lang="en-US" sz="2222" dirty="0" smtClean="0">
                <a:solidFill>
                  <a:schemeClr val="bg1"/>
                </a:solidFill>
                <a:effectLst>
                  <a:outerShdw blurRad="50800" dist="38100" dir="2700000" algn="br">
                    <a:srgbClr val="000000"/>
                  </a:outerShdw>
                </a:effectLst>
              </a:rPr>
              <a:t>Through him all things were made.</a:t>
            </a:r>
            <a:br>
              <a:rPr lang="en-US" sz="2222" dirty="0" smtClean="0">
                <a:solidFill>
                  <a:schemeClr val="bg1"/>
                </a:solidFill>
                <a:effectLst>
                  <a:outerShdw blurRad="50800" dist="38100" dir="2700000" algn="br">
                    <a:srgbClr val="000000"/>
                  </a:outerShdw>
                </a:effectLst>
              </a:rPr>
            </a:br>
            <a:r>
              <a:rPr lang="en-US" sz="2222" dirty="0" smtClean="0">
                <a:solidFill>
                  <a:schemeClr val="bg1"/>
                </a:solidFill>
                <a:effectLst>
                  <a:outerShdw blurRad="50800" dist="38100" dir="2700000" algn="br">
                    <a:srgbClr val="000000"/>
                  </a:outerShdw>
                </a:effectLst>
              </a:rPr>
              <a:t>For us men and for our salvation</a:t>
            </a:r>
            <a:br>
              <a:rPr lang="en-US" sz="2222" dirty="0" smtClean="0">
                <a:solidFill>
                  <a:schemeClr val="bg1"/>
                </a:solidFill>
                <a:effectLst>
                  <a:outerShdw blurRad="50800" dist="38100" dir="2700000" algn="br">
                    <a:srgbClr val="000000"/>
                  </a:outerShdw>
                </a:effectLst>
              </a:rPr>
            </a:br>
            <a:r>
              <a:rPr lang="en-US" sz="2222" dirty="0" smtClean="0">
                <a:solidFill>
                  <a:schemeClr val="bg1"/>
                </a:solidFill>
                <a:effectLst>
                  <a:outerShdw blurRad="50800" dist="38100" dir="2700000" algn="br">
                    <a:srgbClr val="000000"/>
                  </a:outerShdw>
                </a:effectLst>
              </a:rPr>
              <a:t>he came down from heaven,</a:t>
            </a:r>
            <a:br>
              <a:rPr lang="en-US" sz="2222" dirty="0" smtClean="0">
                <a:solidFill>
                  <a:schemeClr val="bg1"/>
                </a:solidFill>
                <a:effectLst>
                  <a:outerShdw blurRad="50800" dist="38100" dir="2700000" algn="br">
                    <a:srgbClr val="000000"/>
                  </a:outerShdw>
                </a:effectLst>
              </a:rPr>
            </a:br>
            <a:r>
              <a:rPr lang="en-US" sz="2222" dirty="0" smtClean="0">
                <a:solidFill>
                  <a:schemeClr val="bg1"/>
                </a:solidFill>
                <a:effectLst>
                  <a:outerShdw blurRad="50800" dist="38100" dir="2700000" algn="br">
                    <a:srgbClr val="000000"/>
                  </a:outerShdw>
                </a:effectLst>
              </a:rPr>
              <a:t>and by the Holy Spirit was incarnate</a:t>
            </a:r>
            <a:br>
              <a:rPr lang="en-US" sz="2222" dirty="0" smtClean="0">
                <a:solidFill>
                  <a:schemeClr val="bg1"/>
                </a:solidFill>
                <a:effectLst>
                  <a:outerShdw blurRad="50800" dist="38100" dir="2700000" algn="br">
                    <a:srgbClr val="000000"/>
                  </a:outerShdw>
                </a:effectLst>
              </a:rPr>
            </a:br>
            <a:r>
              <a:rPr lang="en-US" sz="2222" dirty="0" smtClean="0">
                <a:solidFill>
                  <a:schemeClr val="bg1"/>
                </a:solidFill>
                <a:effectLst>
                  <a:outerShdw blurRad="50800" dist="38100" dir="2700000" algn="br">
                    <a:srgbClr val="000000"/>
                  </a:outerShdw>
                </a:effectLst>
              </a:rPr>
              <a:t>of the Virgin Mary,</a:t>
            </a:r>
            <a:br>
              <a:rPr lang="en-US" sz="2222" dirty="0" smtClean="0">
                <a:solidFill>
                  <a:schemeClr val="bg1"/>
                </a:solidFill>
                <a:effectLst>
                  <a:outerShdw blurRad="50800" dist="38100" dir="2700000" algn="br">
                    <a:srgbClr val="000000"/>
                  </a:outerShdw>
                </a:effectLst>
              </a:rPr>
            </a:br>
            <a:r>
              <a:rPr lang="en-US" sz="2222" dirty="0" smtClean="0">
                <a:solidFill>
                  <a:schemeClr val="bg1"/>
                </a:solidFill>
                <a:effectLst>
                  <a:outerShdw blurRad="50800" dist="38100" dir="2700000" algn="br">
                    <a:srgbClr val="000000"/>
                  </a:outerShdw>
                </a:effectLst>
              </a:rPr>
              <a:t>and became man.</a:t>
            </a:r>
            <a:r>
              <a:rPr lang="en-US" dirty="0" smtClean="0"/>
              <a:t/>
            </a:r>
            <a:br>
              <a:rPr lang="en-US" dirty="0" smtClean="0"/>
            </a:br>
            <a:endParaRPr lang="en-US" dirty="0"/>
          </a:p>
        </p:txBody>
      </p:sp>
      <p:pic>
        <p:nvPicPr>
          <p:cNvPr id="4" name="Picture 3" descr="Unknown.jpeg"/>
          <p:cNvPicPr>
            <a:picLocks noChangeAspect="1"/>
          </p:cNvPicPr>
          <p:nvPr/>
        </p:nvPicPr>
        <p:blipFill>
          <a:blip r:embed="rId2"/>
          <a:stretch>
            <a:fillRect/>
          </a:stretch>
        </p:blipFill>
        <p:spPr>
          <a:xfrm>
            <a:off x="0" y="2797553"/>
            <a:ext cx="5561966" cy="406044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blip>
          <a:stretch>
            <a:fillRect/>
          </a:stretch>
        </p:blipFill>
        <p:spPr>
          <a:xfrm>
            <a:off x="-1" y="-11113"/>
            <a:ext cx="9144001" cy="6869113"/>
          </a:xfrm>
          <a:prstGeom prst="rect">
            <a:avLst/>
          </a:prstGeom>
        </p:spPr>
      </p:pic>
      <p:pic>
        <p:nvPicPr>
          <p:cNvPr id="4" name="Picture 3" descr="images-37.jpeg"/>
          <p:cNvPicPr>
            <a:picLocks noChangeAspect="1"/>
          </p:cNvPicPr>
          <p:nvPr/>
        </p:nvPicPr>
        <p:blipFill>
          <a:blip r:embed="rId4">
            <a:clrChange>
              <a:clrFrom>
                <a:srgbClr val="FFFFFF"/>
              </a:clrFrom>
              <a:clrTo>
                <a:srgbClr val="FFFFFF">
                  <a:alpha val="0"/>
                </a:srgbClr>
              </a:clrTo>
            </a:clrChange>
          </a:blip>
          <a:stretch>
            <a:fillRect/>
          </a:stretch>
        </p:blipFill>
        <p:spPr>
          <a:xfrm>
            <a:off x="6095523" y="2213218"/>
            <a:ext cx="3048477" cy="3266224"/>
          </a:xfrm>
          <a:prstGeom prst="rect">
            <a:avLst/>
          </a:prstGeom>
        </p:spPr>
      </p:pic>
      <p:sp>
        <p:nvSpPr>
          <p:cNvPr id="2" name="Content Placeholder 1"/>
          <p:cNvSpPr>
            <a:spLocks noGrp="1"/>
          </p:cNvSpPr>
          <p:nvPr>
            <p:ph idx="1"/>
          </p:nvPr>
        </p:nvSpPr>
        <p:spPr>
          <a:xfrm>
            <a:off x="0" y="1481328"/>
            <a:ext cx="6814509" cy="5376672"/>
          </a:xfrm>
        </p:spPr>
        <p:txBody>
          <a:bodyPr>
            <a:normAutofit lnSpcReduction="10000"/>
          </a:bodyPr>
          <a:lstStyle/>
          <a:p>
            <a:r>
              <a:rPr lang="en-US" dirty="0" smtClean="0"/>
              <a:t>We were made all good and immortal </a:t>
            </a:r>
          </a:p>
          <a:p>
            <a:r>
              <a:rPr lang="en-US" dirty="0" smtClean="0"/>
              <a:t>Adam and Eve were tempted</a:t>
            </a:r>
          </a:p>
          <a:p>
            <a:r>
              <a:rPr lang="en-US" dirty="0" smtClean="0"/>
              <a:t>They disobeyed God </a:t>
            </a:r>
          </a:p>
          <a:p>
            <a:r>
              <a:rPr lang="en-US" dirty="0" smtClean="0"/>
              <a:t>Sin and death entered the world </a:t>
            </a:r>
          </a:p>
          <a:p>
            <a:r>
              <a:rPr lang="en-US" dirty="0" smtClean="0"/>
              <a:t>We moved farther from God – there was a break between us </a:t>
            </a:r>
          </a:p>
          <a:p>
            <a:r>
              <a:rPr lang="en-US" dirty="0" smtClean="0"/>
              <a:t>God tried to bring us closer to him by bringing us into promises with him </a:t>
            </a:r>
          </a:p>
          <a:p>
            <a:r>
              <a:rPr lang="en-US" dirty="0" smtClean="0"/>
              <a:t>We kept on breaking those promises </a:t>
            </a:r>
          </a:p>
          <a:p>
            <a:r>
              <a:rPr lang="en-US" dirty="0" smtClean="0"/>
              <a:t>Jesus was the only one who could help bring us closer to God and repair that break   </a:t>
            </a:r>
          </a:p>
          <a:p>
            <a:endParaRPr lang="en-US" dirty="0"/>
          </a:p>
        </p:txBody>
      </p:sp>
      <p:sp>
        <p:nvSpPr>
          <p:cNvPr id="3" name="Title 2"/>
          <p:cNvSpPr>
            <a:spLocks noGrp="1"/>
          </p:cNvSpPr>
          <p:nvPr>
            <p:ph type="title"/>
          </p:nvPr>
        </p:nvSpPr>
        <p:spPr/>
        <p:txBody>
          <a:bodyPr/>
          <a:lstStyle/>
          <a:p>
            <a:pPr algn="ctr"/>
            <a:r>
              <a:rPr lang="en-US" dirty="0" smtClean="0"/>
              <a:t>Epic Fail – Gen 3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Unknown1.jpeg"/>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Hypostatic Union </a:t>
            </a:r>
            <a:r>
              <a:rPr lang="en-US" dirty="0" smtClean="0"/>
              <a:t>– Jesus was fully God and fully man (1 person, 2 natures)</a:t>
            </a:r>
          </a:p>
          <a:p>
            <a:pPr algn="ctr">
              <a:buNone/>
            </a:pPr>
            <a:r>
              <a:rPr lang="en-US" sz="1200" i="1" dirty="0" smtClean="0"/>
              <a:t>(Hypostasis means, literally, that which lies beneath as basis or foundation)</a:t>
            </a:r>
            <a:endParaRPr lang="en-US" sz="1200" dirty="0" smtClean="0"/>
          </a:p>
          <a:p>
            <a:r>
              <a:rPr lang="en-US" dirty="0" smtClean="0"/>
              <a:t>Felt emotions</a:t>
            </a:r>
          </a:p>
          <a:p>
            <a:pPr lvl="1">
              <a:buNone/>
            </a:pPr>
            <a:r>
              <a:rPr lang="en-US" dirty="0" smtClean="0"/>
              <a:t>		 “And Jesus </a:t>
            </a:r>
            <a:r>
              <a:rPr lang="en-US" b="1" u="sng" dirty="0" smtClean="0">
                <a:solidFill>
                  <a:srgbClr val="0000FF"/>
                </a:solidFill>
              </a:rPr>
              <a:t>wept</a:t>
            </a:r>
            <a:r>
              <a:rPr lang="en-US" dirty="0" smtClean="0"/>
              <a:t>” (John 11:35) </a:t>
            </a:r>
          </a:p>
          <a:p>
            <a:pPr lvl="1">
              <a:buNone/>
            </a:pPr>
            <a:r>
              <a:rPr lang="en-US" dirty="0" smtClean="0"/>
              <a:t>		“As he drew near, he saw the city (Jerusalem) and  	</a:t>
            </a:r>
            <a:r>
              <a:rPr lang="en-US" b="1" u="sng" dirty="0" smtClean="0">
                <a:solidFill>
                  <a:srgbClr val="0000FF"/>
                </a:solidFill>
              </a:rPr>
              <a:t>wept</a:t>
            </a:r>
            <a:r>
              <a:rPr lang="en-US" b="1" dirty="0" smtClean="0">
                <a:solidFill>
                  <a:srgbClr val="0000FF"/>
                </a:solidFill>
              </a:rPr>
              <a:t> </a:t>
            </a:r>
            <a:r>
              <a:rPr lang="en-US" dirty="0" smtClean="0"/>
              <a:t>over it (Luke 19:41)</a:t>
            </a:r>
          </a:p>
          <a:p>
            <a:pPr lvl="1">
              <a:buNone/>
            </a:pPr>
            <a:r>
              <a:rPr lang="en-US" dirty="0" smtClean="0"/>
              <a:t>		“And when he does find I, he sets it on his 	shoulders with great </a:t>
            </a:r>
            <a:r>
              <a:rPr lang="en-US" b="1" u="sng" dirty="0" smtClean="0">
                <a:solidFill>
                  <a:srgbClr val="0000FF"/>
                </a:solidFill>
              </a:rPr>
              <a:t>joy</a:t>
            </a:r>
            <a:r>
              <a:rPr lang="en-US" dirty="0" smtClean="0"/>
              <a:t>” (Luke 15:5)	</a:t>
            </a:r>
          </a:p>
          <a:p>
            <a:pPr lvl="1">
              <a:buNone/>
            </a:pPr>
            <a:r>
              <a:rPr lang="en-US" dirty="0" smtClean="0"/>
              <a:t>		“And I am </a:t>
            </a:r>
            <a:r>
              <a:rPr lang="en-US" b="1" u="sng" dirty="0" smtClean="0">
                <a:solidFill>
                  <a:srgbClr val="0000FF"/>
                </a:solidFill>
              </a:rPr>
              <a:t>glad </a:t>
            </a:r>
            <a:r>
              <a:rPr lang="en-US" dirty="0" smtClean="0"/>
              <a:t>for you that I was not 	there…” (John 11:15)</a:t>
            </a:r>
          </a:p>
          <a:p>
            <a:pPr lvl="1">
              <a:buNone/>
            </a:pPr>
            <a:endParaRPr lang="en-US" dirty="0" smtClean="0"/>
          </a:p>
          <a:p>
            <a:pPr lvl="1">
              <a:buNone/>
            </a:pPr>
            <a:endParaRPr lang="en-US" dirty="0"/>
          </a:p>
        </p:txBody>
      </p:sp>
      <p:sp>
        <p:nvSpPr>
          <p:cNvPr id="3" name="Title 2"/>
          <p:cNvSpPr>
            <a:spLocks noGrp="1"/>
          </p:cNvSpPr>
          <p:nvPr>
            <p:ph type="title"/>
          </p:nvPr>
        </p:nvSpPr>
        <p:spPr/>
        <p:txBody>
          <a:bodyPr/>
          <a:lstStyle/>
          <a:p>
            <a:pPr algn="ctr"/>
            <a:r>
              <a:rPr lang="en-US" dirty="0" smtClean="0"/>
              <a:t>Fully God and Man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0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9667"/>
            <a:ext cx="8229600" cy="4525963"/>
          </a:xfrm>
        </p:spPr>
        <p:txBody>
          <a:bodyPr>
            <a:noAutofit/>
          </a:bodyPr>
          <a:lstStyle/>
          <a:p>
            <a:pPr algn="ctr">
              <a:buNone/>
            </a:pPr>
            <a:r>
              <a:rPr lang="en-US" sz="12000" dirty="0" smtClean="0">
                <a:latin typeface="Cracked"/>
                <a:cs typeface="Cracked"/>
              </a:rPr>
              <a:t>WHERE DOES SUFFERING COME FROM? </a:t>
            </a:r>
            <a:endParaRPr lang="en-US" sz="12000" dirty="0">
              <a:latin typeface="Cracked"/>
              <a:cs typeface="Cracke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Deliberate and obstinate denial by a baptized person of any truth which must be believed as a matter of divine and Catholic faith</a:t>
            </a:r>
          </a:p>
          <a:p>
            <a:pPr>
              <a:buNone/>
            </a:pPr>
            <a:endParaRPr lang="en-US" dirty="0" smtClean="0"/>
          </a:p>
          <a:p>
            <a:r>
              <a:rPr lang="en-US" dirty="0" smtClean="0"/>
              <a:t>Grave sin and incurs excommunication (Canon 1364)</a:t>
            </a:r>
            <a:endParaRPr lang="en-US" dirty="0"/>
          </a:p>
        </p:txBody>
      </p:sp>
      <p:sp>
        <p:nvSpPr>
          <p:cNvPr id="3" name="Title 2"/>
          <p:cNvSpPr>
            <a:spLocks noGrp="1"/>
          </p:cNvSpPr>
          <p:nvPr>
            <p:ph type="title"/>
          </p:nvPr>
        </p:nvSpPr>
        <p:spPr/>
        <p:txBody>
          <a:bodyPr/>
          <a:lstStyle/>
          <a:p>
            <a:pPr algn="ctr"/>
            <a:r>
              <a:rPr lang="en-US" u="sng" dirty="0" smtClean="0">
                <a:solidFill>
                  <a:srgbClr val="FF0000"/>
                </a:solidFill>
              </a:rPr>
              <a:t>Heresy</a:t>
            </a:r>
            <a:endParaRPr lang="en-US" u="sng"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Human or Divine? </a:t>
            </a:r>
            <a:endParaRPr lang="en-US" dirty="0"/>
          </a:p>
        </p:txBody>
      </p:sp>
      <p:pic>
        <p:nvPicPr>
          <p:cNvPr id="4" name="Picture 3"/>
          <p:cNvPicPr>
            <a:picLocks noChangeAspect="1"/>
          </p:cNvPicPr>
          <p:nvPr/>
        </p:nvPicPr>
        <p:blipFill>
          <a:blip r:embed="rId3"/>
          <a:stretch>
            <a:fillRect/>
          </a:stretch>
        </p:blipFill>
        <p:spPr>
          <a:xfrm>
            <a:off x="1574800" y="1417638"/>
            <a:ext cx="7112000" cy="4572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Human or Divine? </a:t>
            </a:r>
            <a:endParaRPr lang="en-US" dirty="0"/>
          </a:p>
        </p:txBody>
      </p:sp>
      <p:pic>
        <p:nvPicPr>
          <p:cNvPr id="4" name="Picture 3"/>
          <p:cNvPicPr>
            <a:picLocks noChangeAspect="1"/>
          </p:cNvPicPr>
          <p:nvPr/>
        </p:nvPicPr>
        <p:blipFill>
          <a:blip r:embed="rId2"/>
          <a:stretch>
            <a:fillRect/>
          </a:stretch>
        </p:blipFill>
        <p:spPr>
          <a:xfrm>
            <a:off x="2825749" y="1417638"/>
            <a:ext cx="3703545" cy="47548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Human or Divine? </a:t>
            </a:r>
            <a:endParaRPr lang="en-US" dirty="0"/>
          </a:p>
        </p:txBody>
      </p:sp>
      <p:pic>
        <p:nvPicPr>
          <p:cNvPr id="4" name="Picture 3"/>
          <p:cNvPicPr>
            <a:picLocks noChangeAspect="1"/>
          </p:cNvPicPr>
          <p:nvPr/>
        </p:nvPicPr>
        <p:blipFill>
          <a:blip r:embed="rId2"/>
          <a:stretch>
            <a:fillRect/>
          </a:stretch>
        </p:blipFill>
        <p:spPr>
          <a:xfrm>
            <a:off x="2779058" y="1371089"/>
            <a:ext cx="3765924" cy="548691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Human or Divine? </a:t>
            </a:r>
            <a:endParaRPr lang="en-US" dirty="0"/>
          </a:p>
        </p:txBody>
      </p:sp>
      <p:pic>
        <p:nvPicPr>
          <p:cNvPr id="5" name="Picture 4"/>
          <p:cNvPicPr>
            <a:picLocks noChangeAspect="1"/>
          </p:cNvPicPr>
          <p:nvPr/>
        </p:nvPicPr>
        <p:blipFill>
          <a:blip r:embed="rId2"/>
          <a:stretch>
            <a:fillRect/>
          </a:stretch>
        </p:blipFill>
        <p:spPr>
          <a:xfrm>
            <a:off x="1165410" y="1599452"/>
            <a:ext cx="6708589" cy="502496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Human or Divine? </a:t>
            </a:r>
            <a:endParaRPr lang="en-US" dirty="0"/>
          </a:p>
        </p:txBody>
      </p:sp>
      <p:pic>
        <p:nvPicPr>
          <p:cNvPr id="4" name="Picture 3"/>
          <p:cNvPicPr>
            <a:picLocks noChangeAspect="1"/>
          </p:cNvPicPr>
          <p:nvPr/>
        </p:nvPicPr>
        <p:blipFill>
          <a:blip r:embed="rId2"/>
          <a:stretch>
            <a:fillRect/>
          </a:stretch>
        </p:blipFill>
        <p:spPr>
          <a:xfrm>
            <a:off x="2922467" y="1714500"/>
            <a:ext cx="3427533" cy="494884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232" y="1481328"/>
            <a:ext cx="4946567" cy="4525963"/>
          </a:xfrm>
        </p:spPr>
        <p:txBody>
          <a:bodyPr>
            <a:normAutofit lnSpcReduction="10000"/>
          </a:bodyPr>
          <a:lstStyle/>
          <a:p>
            <a:r>
              <a:rPr lang="en-US" dirty="0" smtClean="0"/>
              <a:t>Mary is a perpetual Virgin</a:t>
            </a:r>
          </a:p>
          <a:p>
            <a:r>
              <a:rPr lang="en-US" dirty="0" smtClean="0"/>
              <a:t>She was “immaculate” meaning without stain</a:t>
            </a:r>
          </a:p>
          <a:p>
            <a:r>
              <a:rPr lang="en-US" dirty="0" smtClean="0"/>
              <a:t> The </a:t>
            </a:r>
            <a:r>
              <a:rPr lang="en-US" b="1" u="sng" dirty="0" smtClean="0">
                <a:solidFill>
                  <a:srgbClr val="FF0000"/>
                </a:solidFill>
              </a:rPr>
              <a:t>Immaculate Conception </a:t>
            </a:r>
            <a:r>
              <a:rPr lang="en-US" dirty="0" smtClean="0"/>
              <a:t>was Mary conceived without sin</a:t>
            </a:r>
          </a:p>
          <a:p>
            <a:r>
              <a:rPr lang="en-US" dirty="0" smtClean="0"/>
              <a:t>She is known as the Mother of God “</a:t>
            </a:r>
            <a:r>
              <a:rPr lang="en-US" b="1" dirty="0" err="1" smtClean="0">
                <a:solidFill>
                  <a:srgbClr val="FF0000"/>
                </a:solidFill>
              </a:rPr>
              <a:t>theotokos</a:t>
            </a:r>
            <a:r>
              <a:rPr lang="en-US" dirty="0" smtClean="0"/>
              <a:t>”</a:t>
            </a:r>
          </a:p>
          <a:p>
            <a:r>
              <a:rPr lang="en-US" dirty="0" smtClean="0"/>
              <a:t>She is the perfect model of how to live  </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Virgin Mary</a:t>
            </a:r>
            <a:endParaRPr lang="en-US" dirty="0"/>
          </a:p>
        </p:txBody>
      </p:sp>
      <p:pic>
        <p:nvPicPr>
          <p:cNvPr id="4" name="Picture 3"/>
          <p:cNvPicPr>
            <a:picLocks noChangeAspect="1"/>
          </p:cNvPicPr>
          <p:nvPr/>
        </p:nvPicPr>
        <p:blipFill>
          <a:blip r:embed="rId2"/>
          <a:stretch>
            <a:fillRect/>
          </a:stretch>
        </p:blipFill>
        <p:spPr>
          <a:xfrm>
            <a:off x="457200" y="1417637"/>
            <a:ext cx="3370526" cy="4589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79221"/>
            <a:ext cx="9143999" cy="5678779"/>
          </a:xfrm>
          <a:solidFill>
            <a:schemeClr val="bg1"/>
          </a:solidFill>
        </p:spPr>
        <p:txBody>
          <a:bodyPr>
            <a:normAutofit fontScale="62500" lnSpcReduction="20000"/>
          </a:bodyPr>
          <a:lstStyle/>
          <a:p>
            <a:pPr>
              <a:buNone/>
            </a:pPr>
            <a:r>
              <a:rPr lang="en-US" dirty="0" smtClean="0"/>
              <a:t>Dear brothers and sisters, it's not too hard to see. These folks are still more pagan than Christian. Only now, their favorite goddess is Mary, the mother of Jesus. They try to be politically correct and say things like, "We don't pray to Mary, we just give her homage or ask her to run off and take our prayers to Jesus when He's too busy to hear them." Well, what the heck's the ding dang difference? Catholics are no better than pagans or Wiccans, praying to stone statues and trees. Even if they aren't in fact praying to Mary, which they are, Jesus is very clear in </a:t>
            </a:r>
            <a:r>
              <a:rPr lang="en-US" b="1" dirty="0" smtClean="0"/>
              <a:t>Luke 4:8 when he says, </a:t>
            </a:r>
          </a:p>
          <a:p>
            <a:pPr>
              <a:buNone/>
            </a:pPr>
            <a:endParaRPr lang="en-US" b="1" dirty="0" smtClean="0"/>
          </a:p>
          <a:p>
            <a:pPr>
              <a:buNone/>
            </a:pPr>
            <a:r>
              <a:rPr lang="en-US" b="1" dirty="0" smtClean="0"/>
              <a:t>"You shall do homage to the Lord your God; Him alone shall you adore." In fact, Jesus' mother just got in the way most of the time. In Mark 3:31-35, we learn, "There came then his brethren and his mother, and, standing without, sent unto him, calling him. And the multitude sat about him, and they said unto him, Behold, thy mother and thy brethren without seek for thee. And he answered them, saying, Who is my mother, or my brethren? And he look round about on them which sat about him, and said, Behold my mother and my brethren! For whosoever shall do the will of God, the same is my brother, and my sister, and mother." It doesn't stop there friends.</a:t>
            </a:r>
            <a:r>
              <a:rPr lang="en-US" b="1" i="1" dirty="0" smtClean="0"/>
              <a:t> </a:t>
            </a:r>
          </a:p>
          <a:p>
            <a:pPr>
              <a:buNone/>
            </a:pPr>
            <a:r>
              <a:rPr lang="en-US" b="1" i="1" dirty="0" smtClean="0"/>
              <a:t>Did you know that Catholics are so darn stupid they believe that Mary was a virgin until the day she died? I guess they never read about what happened when Jesus visited his home town in Matthew 13:55-56 and all his old neighbors proclaimed, "Is not this the carpenter's son? is not his mother called Mary? and his brethren, James, and </a:t>
            </a:r>
            <a:r>
              <a:rPr lang="en-US" b="1" i="1" dirty="0" err="1" smtClean="0"/>
              <a:t>Joses</a:t>
            </a:r>
            <a:r>
              <a:rPr lang="en-US" b="1" i="1" dirty="0" smtClean="0"/>
              <a:t>, and Simon, and Judas? And his sisters, are they not all with us?" You see! Mary had a whole litter of kids! Everyone in Nazareth knew it. But them Pope-</a:t>
            </a:r>
            <a:r>
              <a:rPr lang="en-US" b="1" i="1" dirty="0" err="1" smtClean="0"/>
              <a:t>lovin</a:t>
            </a:r>
            <a:r>
              <a:rPr lang="en-US" b="1" i="1" dirty="0" smtClean="0"/>
              <a:t>', candle-lighting, ring-</a:t>
            </a:r>
            <a:r>
              <a:rPr lang="en-US" b="1" i="1" dirty="0" err="1" smtClean="0"/>
              <a:t>kissin</a:t>
            </a:r>
            <a:r>
              <a:rPr lang="en-US" b="1" i="1" dirty="0" smtClean="0"/>
              <a:t>' Catholics deny it!</a:t>
            </a:r>
            <a:endParaRPr lang="en-US" dirty="0"/>
          </a:p>
        </p:txBody>
      </p:sp>
      <p:sp>
        <p:nvSpPr>
          <p:cNvPr id="3" name="Title 2"/>
          <p:cNvSpPr>
            <a:spLocks noGrp="1"/>
          </p:cNvSpPr>
          <p:nvPr>
            <p:ph type="title"/>
          </p:nvPr>
        </p:nvSpPr>
        <p:spPr/>
        <p:txBody>
          <a:bodyPr/>
          <a:lstStyle/>
          <a:p>
            <a:pPr algn="ctr"/>
            <a:r>
              <a:rPr lang="en-US" dirty="0" smtClean="0"/>
              <a:t>Taken from Pastor Fred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Adam sinned with the help of Eve just as Jesus redeemed the world with the help of Mary (</a:t>
            </a:r>
            <a:r>
              <a:rPr lang="en-US" dirty="0" err="1" smtClean="0"/>
              <a:t>protoevangelium</a:t>
            </a:r>
            <a:r>
              <a:rPr lang="en-US" dirty="0" smtClean="0"/>
              <a:t>)</a:t>
            </a:r>
          </a:p>
          <a:p>
            <a:r>
              <a:rPr lang="en-US" dirty="0" smtClean="0"/>
              <a:t>Honor and praise were given to Mary at the visitation </a:t>
            </a:r>
          </a:p>
          <a:p>
            <a:r>
              <a:rPr lang="en-US" i="1" dirty="0" smtClean="0"/>
              <a:t>henceforth all generations shall call me blessed</a:t>
            </a:r>
          </a:p>
          <a:p>
            <a:r>
              <a:rPr lang="en-US" i="1" dirty="0" smtClean="0"/>
              <a:t>Jesus worked his first miracle at his mother’s request </a:t>
            </a:r>
          </a:p>
          <a:p>
            <a:r>
              <a:rPr lang="en-US" i="1" dirty="0" smtClean="0"/>
              <a:t>Jesus addresses his mother as “woman” which is an ancient term directed toward a queen or woman of high rank </a:t>
            </a:r>
          </a:p>
          <a:p>
            <a:endParaRPr lang="en-US" dirty="0" smtClean="0"/>
          </a:p>
          <a:p>
            <a:r>
              <a:rPr lang="en-US" dirty="0" smtClean="0"/>
              <a:t>"Be imitators of me, as I am of Christ" (1 </a:t>
            </a:r>
            <a:r>
              <a:rPr lang="en-US" dirty="0" err="1" smtClean="0"/>
              <a:t>Cor</a:t>
            </a:r>
            <a:r>
              <a:rPr lang="en-US" dirty="0" smtClean="0"/>
              <a:t> 11:1, also Phil 3:17, 1 </a:t>
            </a:r>
            <a:r>
              <a:rPr lang="en-US" dirty="0" err="1" smtClean="0"/>
              <a:t>Cor</a:t>
            </a:r>
            <a:r>
              <a:rPr lang="en-US" dirty="0" smtClean="0"/>
              <a:t> 4:16).</a:t>
            </a:r>
          </a:p>
          <a:p>
            <a:r>
              <a:rPr lang="en-US" dirty="0" smtClean="0"/>
              <a:t>Peter and Paul given healing power –Jesus heals, but they are given Christ’s power  </a:t>
            </a:r>
          </a:p>
          <a:p>
            <a:endParaRPr lang="en-US" dirty="0"/>
          </a:p>
        </p:txBody>
      </p:sp>
      <p:sp>
        <p:nvSpPr>
          <p:cNvPr id="3" name="Title 2"/>
          <p:cNvSpPr>
            <a:spLocks noGrp="1"/>
          </p:cNvSpPr>
          <p:nvPr>
            <p:ph type="title"/>
          </p:nvPr>
        </p:nvSpPr>
        <p:spPr/>
        <p:txBody>
          <a:bodyPr/>
          <a:lstStyle/>
          <a:p>
            <a:pPr algn="ctr"/>
            <a:r>
              <a:rPr lang="en-US" dirty="0" smtClean="0"/>
              <a:t>Why is Mary Important?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important to recognize the old use of the word “until”</a:t>
            </a:r>
          </a:p>
          <a:p>
            <a:r>
              <a:rPr lang="en-US" dirty="0" smtClean="0"/>
              <a:t>expresses what has occurred up to a certain point and leaves the future aside</a:t>
            </a:r>
          </a:p>
          <a:p>
            <a:r>
              <a:rPr lang="en-US" dirty="0" smtClean="0"/>
              <a:t>EXAMPLES: “I am till you grow old” (Is. 46:4)</a:t>
            </a:r>
          </a:p>
          <a:p>
            <a:pPr lvl="1"/>
            <a:r>
              <a:rPr lang="en-US" dirty="0" smtClean="0"/>
              <a:t>Would God leave them after they grow old? </a:t>
            </a:r>
          </a:p>
          <a:p>
            <a:r>
              <a:rPr lang="en-US" dirty="0" smtClean="0"/>
              <a:t>God the Father said to His Divine Son: “Sit Thou at My Right Hand, until I make Thy enemies Thy footstool” (Ps. 109)</a:t>
            </a:r>
          </a:p>
          <a:p>
            <a:pPr lvl="1"/>
            <a:r>
              <a:rPr lang="en-US" dirty="0" smtClean="0"/>
              <a:t>Would the Son lose his place at the right hand? </a:t>
            </a:r>
            <a:endParaRPr lang="en-US" dirty="0"/>
          </a:p>
        </p:txBody>
      </p:sp>
      <p:sp>
        <p:nvSpPr>
          <p:cNvPr id="3" name="Title 2"/>
          <p:cNvSpPr>
            <a:spLocks noGrp="1"/>
          </p:cNvSpPr>
          <p:nvPr>
            <p:ph type="title"/>
          </p:nvPr>
        </p:nvSpPr>
        <p:spPr>
          <a:xfrm>
            <a:off x="457200" y="274638"/>
            <a:ext cx="8686800" cy="1143000"/>
          </a:xfrm>
        </p:spPr>
        <p:txBody>
          <a:bodyPr>
            <a:normAutofit/>
          </a:bodyPr>
          <a:lstStyle/>
          <a:p>
            <a:pPr algn="ctr"/>
            <a:r>
              <a:rPr lang="en-US" sz="2500" dirty="0" smtClean="0"/>
              <a:t>“He (St. Joseph) knew her not till she brought forth her first-born son” (Matthew 1:25).</a:t>
            </a:r>
            <a:endParaRPr lang="en-US" sz="2500"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24941"/>
            <a:ext cx="5080000" cy="3251200"/>
          </a:xfrm>
          <a:prstGeom prst="rect">
            <a:avLst/>
          </a:prstGeom>
        </p:spPr>
      </p:pic>
      <p:pic>
        <p:nvPicPr>
          <p:cNvPr id="5" name="Picture 4"/>
          <p:cNvPicPr>
            <a:picLocks noChangeAspect="1"/>
          </p:cNvPicPr>
          <p:nvPr/>
        </p:nvPicPr>
        <p:blipFill>
          <a:blip r:embed="rId3"/>
          <a:stretch>
            <a:fillRect/>
          </a:stretch>
        </p:blipFill>
        <p:spPr>
          <a:xfrm>
            <a:off x="0" y="0"/>
            <a:ext cx="5814295" cy="3824941"/>
          </a:xfrm>
          <a:prstGeom prst="rect">
            <a:avLst/>
          </a:prstGeom>
        </p:spPr>
      </p:pic>
      <p:pic>
        <p:nvPicPr>
          <p:cNvPr id="6" name="Picture 5"/>
          <p:cNvPicPr>
            <a:picLocks noChangeAspect="1"/>
          </p:cNvPicPr>
          <p:nvPr/>
        </p:nvPicPr>
        <p:blipFill>
          <a:blip r:embed="rId4"/>
          <a:srcRect l="58554" t="29949" r="3368" b="30329"/>
          <a:stretch>
            <a:fillRect/>
          </a:stretch>
        </p:blipFill>
        <p:spPr>
          <a:xfrm>
            <a:off x="5814295" y="0"/>
            <a:ext cx="3329705" cy="3282586"/>
          </a:xfrm>
          <a:prstGeom prst="rect">
            <a:avLst/>
          </a:prstGeom>
        </p:spPr>
      </p:pic>
      <p:pic>
        <p:nvPicPr>
          <p:cNvPr id="7" name="Picture 6"/>
          <p:cNvPicPr>
            <a:picLocks noChangeAspect="1"/>
          </p:cNvPicPr>
          <p:nvPr/>
        </p:nvPicPr>
        <p:blipFill>
          <a:blip r:embed="rId5"/>
          <a:stretch>
            <a:fillRect/>
          </a:stretch>
        </p:blipFill>
        <p:spPr>
          <a:xfrm>
            <a:off x="5079999" y="3282586"/>
            <a:ext cx="4848019" cy="35754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7000" dirty="0" smtClean="0"/>
              <a:t>What are some modern day heresies?</a:t>
            </a:r>
            <a:endParaRPr lang="en-US" sz="70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48246"/>
            <a:ext cx="5701137" cy="4525963"/>
          </a:xfrm>
        </p:spPr>
        <p:txBody>
          <a:bodyPr>
            <a:normAutofit lnSpcReduction="10000"/>
          </a:bodyPr>
          <a:lstStyle/>
          <a:p>
            <a:r>
              <a:rPr lang="en-US" dirty="0" smtClean="0"/>
              <a:t>Crucifixion was the method of execution under the Romans </a:t>
            </a:r>
          </a:p>
          <a:p>
            <a:r>
              <a:rPr lang="en-US" dirty="0" smtClean="0"/>
              <a:t>Pontius Pilate was the governor </a:t>
            </a:r>
          </a:p>
          <a:p>
            <a:r>
              <a:rPr lang="en-US" dirty="0" smtClean="0"/>
              <a:t>Romans accused Jesus of </a:t>
            </a:r>
          </a:p>
          <a:p>
            <a:pPr>
              <a:buNone/>
            </a:pPr>
            <a:r>
              <a:rPr lang="en-US" dirty="0" smtClean="0"/>
              <a:t>________________</a:t>
            </a:r>
          </a:p>
          <a:p>
            <a:pPr>
              <a:buNone/>
            </a:pPr>
            <a:r>
              <a:rPr lang="en-US" dirty="0" smtClean="0"/>
              <a:t>Jews accused Jesus of</a:t>
            </a:r>
          </a:p>
          <a:p>
            <a:pPr>
              <a:buNone/>
            </a:pPr>
            <a:r>
              <a:rPr lang="en-US" dirty="0" smtClean="0"/>
              <a:t>________________</a:t>
            </a:r>
          </a:p>
          <a:p>
            <a:r>
              <a:rPr lang="en-US" dirty="0" smtClean="0"/>
              <a:t>Jesus suffered – fully </a:t>
            </a:r>
          </a:p>
          <a:p>
            <a:pPr>
              <a:buNone/>
            </a:pPr>
            <a:r>
              <a:rPr lang="en-US" dirty="0" smtClean="0"/>
              <a:t>  human</a:t>
            </a:r>
          </a:p>
          <a:p>
            <a:endParaRPr lang="en-US" dirty="0"/>
          </a:p>
        </p:txBody>
      </p:sp>
      <p:sp>
        <p:nvSpPr>
          <p:cNvPr id="3" name="Title 2"/>
          <p:cNvSpPr>
            <a:spLocks noGrp="1"/>
          </p:cNvSpPr>
          <p:nvPr>
            <p:ph type="title"/>
          </p:nvPr>
        </p:nvSpPr>
        <p:spPr/>
        <p:txBody>
          <a:bodyPr>
            <a:normAutofit fontScale="90000"/>
          </a:bodyPr>
          <a:lstStyle/>
          <a:p>
            <a:pPr algn="ctr"/>
            <a:r>
              <a:rPr lang="en-US" sz="2222" dirty="0" smtClean="0">
                <a:solidFill>
                  <a:schemeClr val="tx1"/>
                </a:solidFill>
                <a:effectLst>
                  <a:outerShdw blurRad="31750" dist="25400" dir="5400000" algn="tl" rotWithShape="0">
                    <a:schemeClr val="tx1">
                      <a:alpha val="25000"/>
                    </a:schemeClr>
                  </a:outerShdw>
                </a:effectLst>
              </a:rPr>
              <a:t/>
            </a:r>
            <a:br>
              <a:rPr lang="en-US" sz="2222" dirty="0" smtClean="0">
                <a:solidFill>
                  <a:schemeClr val="tx1"/>
                </a:solidFill>
                <a:effectLst>
                  <a:outerShdw blurRad="31750" dist="25400" dir="5400000" algn="tl" rotWithShape="0">
                    <a:schemeClr val="tx1">
                      <a:alpha val="25000"/>
                    </a:schemeClr>
                  </a:outerShdw>
                </a:effectLst>
              </a:rPr>
            </a:br>
            <a:r>
              <a:rPr lang="en-US" sz="2222" dirty="0" smtClean="0">
                <a:solidFill>
                  <a:schemeClr val="tx1"/>
                </a:solidFill>
                <a:effectLst>
                  <a:outerShdw blurRad="31750" dist="25400" dir="5400000" algn="tl" rotWithShape="0">
                    <a:schemeClr val="tx1">
                      <a:alpha val="25000"/>
                    </a:schemeClr>
                  </a:outerShdw>
                </a:effectLst>
              </a:rPr>
              <a:t/>
            </a:r>
            <a:br>
              <a:rPr lang="en-US" sz="2222" dirty="0" smtClean="0">
                <a:solidFill>
                  <a:schemeClr val="tx1"/>
                </a:solidFill>
                <a:effectLst>
                  <a:outerShdw blurRad="31750" dist="25400" dir="5400000" algn="tl" rotWithShape="0">
                    <a:schemeClr val="tx1">
                      <a:alpha val="25000"/>
                    </a:schemeClr>
                  </a:outerShdw>
                </a:effectLst>
              </a:rPr>
            </a:br>
            <a:r>
              <a:rPr lang="en-US" sz="2222" dirty="0" smtClean="0">
                <a:solidFill>
                  <a:schemeClr val="tx1"/>
                </a:solidFill>
                <a:effectLst>
                  <a:outerShdw blurRad="31750" dist="25400" dir="5400000" algn="tl" rotWithShape="0">
                    <a:schemeClr val="tx1">
                      <a:alpha val="25000"/>
                    </a:schemeClr>
                  </a:outerShdw>
                </a:effectLst>
              </a:rPr>
              <a:t>For our sake he was crucified</a:t>
            </a:r>
            <a:br>
              <a:rPr lang="en-US" sz="2222" dirty="0" smtClean="0">
                <a:solidFill>
                  <a:schemeClr val="tx1"/>
                </a:solidFill>
                <a:effectLst>
                  <a:outerShdw blurRad="31750" dist="25400" dir="5400000" algn="tl" rotWithShape="0">
                    <a:schemeClr val="tx1">
                      <a:alpha val="25000"/>
                    </a:schemeClr>
                  </a:outerShdw>
                </a:effectLst>
              </a:rPr>
            </a:br>
            <a:r>
              <a:rPr lang="en-US" sz="2222" dirty="0" smtClean="0">
                <a:solidFill>
                  <a:schemeClr val="tx1"/>
                </a:solidFill>
                <a:effectLst>
                  <a:outerShdw blurRad="31750" dist="25400" dir="5400000" algn="tl" rotWithShape="0">
                    <a:schemeClr val="tx1">
                      <a:alpha val="25000"/>
                    </a:schemeClr>
                  </a:outerShdw>
                </a:effectLst>
              </a:rPr>
              <a:t>under Pontius Pilate,</a:t>
            </a:r>
            <a:br>
              <a:rPr lang="en-US" sz="2222" dirty="0" smtClean="0">
                <a:solidFill>
                  <a:schemeClr val="tx1"/>
                </a:solidFill>
                <a:effectLst>
                  <a:outerShdw blurRad="31750" dist="25400" dir="5400000" algn="tl" rotWithShape="0">
                    <a:schemeClr val="tx1">
                      <a:alpha val="25000"/>
                    </a:schemeClr>
                  </a:outerShdw>
                </a:effectLst>
              </a:rPr>
            </a:br>
            <a:r>
              <a:rPr lang="en-US" sz="2222" dirty="0" smtClean="0">
                <a:solidFill>
                  <a:schemeClr val="tx1"/>
                </a:solidFill>
                <a:effectLst>
                  <a:outerShdw blurRad="31750" dist="25400" dir="5400000" algn="tl" rotWithShape="0">
                    <a:schemeClr val="tx1">
                      <a:alpha val="25000"/>
                    </a:schemeClr>
                  </a:outerShdw>
                </a:effectLst>
              </a:rPr>
              <a:t>he suffered death and was buried,</a:t>
            </a:r>
            <a:r>
              <a:rPr lang="en-US" dirty="0" smtClean="0"/>
              <a:t/>
            </a:r>
            <a:br>
              <a:rPr lang="en-US" dirty="0" smtClean="0"/>
            </a:br>
            <a:endParaRPr lang="en-US" dirty="0"/>
          </a:p>
        </p:txBody>
      </p:sp>
      <p:pic>
        <p:nvPicPr>
          <p:cNvPr id="4" name="Picture 3"/>
          <p:cNvPicPr>
            <a:picLocks noChangeAspect="1"/>
          </p:cNvPicPr>
          <p:nvPr/>
        </p:nvPicPr>
        <p:blipFill>
          <a:blip r:embed="rId3">
            <a:lum bright="17000"/>
          </a:blip>
          <a:stretch>
            <a:fillRect/>
          </a:stretch>
        </p:blipFill>
        <p:spPr>
          <a:xfrm>
            <a:off x="4888398" y="3150607"/>
            <a:ext cx="3798402" cy="3323602"/>
          </a:xfrm>
          <a:prstGeom prst="rect">
            <a:avLst/>
          </a:prstGeom>
          <a:effectLst>
            <a:softEdge rad="1016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3455"/>
            <a:ext cx="2818710" cy="3053603"/>
          </a:xfrm>
          <a:prstGeom prst="rect">
            <a:avLst/>
          </a:prstGeom>
        </p:spPr>
      </p:pic>
      <p:pic>
        <p:nvPicPr>
          <p:cNvPr id="5" name="Picture 4"/>
          <p:cNvPicPr>
            <a:picLocks noChangeAspect="1"/>
          </p:cNvPicPr>
          <p:nvPr/>
        </p:nvPicPr>
        <p:blipFill>
          <a:blip r:embed="rId3"/>
          <a:stretch>
            <a:fillRect/>
          </a:stretch>
        </p:blipFill>
        <p:spPr>
          <a:xfrm>
            <a:off x="3126814" y="1204631"/>
            <a:ext cx="2501900" cy="3251200"/>
          </a:xfrm>
          <a:prstGeom prst="rect">
            <a:avLst/>
          </a:prstGeom>
        </p:spPr>
      </p:pic>
      <p:pic>
        <p:nvPicPr>
          <p:cNvPr id="6" name="Picture 5"/>
          <p:cNvPicPr>
            <a:picLocks noChangeAspect="1"/>
          </p:cNvPicPr>
          <p:nvPr/>
        </p:nvPicPr>
        <p:blipFill>
          <a:blip r:embed="rId4"/>
          <a:stretch>
            <a:fillRect/>
          </a:stretch>
        </p:blipFill>
        <p:spPr>
          <a:xfrm>
            <a:off x="5406091" y="4051672"/>
            <a:ext cx="3441700" cy="2362200"/>
          </a:xfrm>
          <a:prstGeom prst="rect">
            <a:avLst/>
          </a:prstGeom>
        </p:spPr>
      </p:pic>
      <p:pic>
        <p:nvPicPr>
          <p:cNvPr id="8" name="Picture 7"/>
          <p:cNvPicPr>
            <a:picLocks noChangeAspect="1"/>
          </p:cNvPicPr>
          <p:nvPr/>
        </p:nvPicPr>
        <p:blipFill>
          <a:blip r:embed="rId5"/>
          <a:stretch>
            <a:fillRect/>
          </a:stretch>
        </p:blipFill>
        <p:spPr>
          <a:xfrm>
            <a:off x="6106459" y="674968"/>
            <a:ext cx="2353330" cy="28511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0118" y="-1"/>
            <a:ext cx="4676588" cy="690112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UFFERING, BEING UNCOMFORTABLE, JESUS on CROSSSearch [www-8.keepvid.com].flv">
            <a:hlinkClick r:id="" action="ppaction://media"/>
          </p:cNvPr>
          <p:cNvPicPr/>
          <p:nvPr>
            <p:ph idx="1"/>
            <a:videoFile r:link="rId1"/>
          </p:nvPr>
        </p:nvPicPr>
        <p:blipFill>
          <a:blip r:embed="rId3"/>
          <a:stretch>
            <a:fillRect/>
          </a:stretch>
        </p:blipFill>
        <p:spPr>
          <a:xfrm>
            <a:off x="1" y="846667"/>
            <a:ext cx="9153072" cy="512572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1794"/>
            <a:ext cx="8229600" cy="4525963"/>
          </a:xfrm>
        </p:spPr>
        <p:txBody>
          <a:bodyPr>
            <a:noAutofit/>
          </a:bodyPr>
          <a:lstStyle/>
          <a:p>
            <a:pPr algn="ctr">
              <a:buNone/>
            </a:pPr>
            <a:r>
              <a:rPr lang="en-US" sz="6500" dirty="0" smtClean="0"/>
              <a:t>What if Jesus didn’t rise from the dead? How would things be different? </a:t>
            </a:r>
            <a:endParaRPr lang="en-US" sz="6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AutoNum type="arabicPeriod"/>
            </a:pPr>
            <a:r>
              <a:rPr lang="en-US" sz="7400" dirty="0" smtClean="0"/>
              <a:t>Liar </a:t>
            </a:r>
          </a:p>
          <a:p>
            <a:pPr marL="624078" indent="-514350">
              <a:buAutoNum type="arabicPeriod"/>
            </a:pPr>
            <a:r>
              <a:rPr lang="en-US" sz="7400" dirty="0" smtClean="0"/>
              <a:t>Lunatic </a:t>
            </a:r>
          </a:p>
          <a:p>
            <a:pPr marL="624078" indent="-514350">
              <a:buAutoNum type="arabicPeriod"/>
            </a:pPr>
            <a:r>
              <a:rPr lang="en-US" sz="7400" dirty="0" smtClean="0"/>
              <a:t>Truth-Teller</a:t>
            </a:r>
            <a:endParaRPr lang="en-US" sz="7400" dirty="0"/>
          </a:p>
        </p:txBody>
      </p:sp>
      <p:sp>
        <p:nvSpPr>
          <p:cNvPr id="3" name="Title 2"/>
          <p:cNvSpPr>
            <a:spLocks noGrp="1"/>
          </p:cNvSpPr>
          <p:nvPr>
            <p:ph type="title"/>
          </p:nvPr>
        </p:nvSpPr>
        <p:spPr/>
        <p:txBody>
          <a:bodyPr>
            <a:normAutofit fontScale="90000"/>
          </a:bodyPr>
          <a:lstStyle/>
          <a:p>
            <a:pPr algn="ctr"/>
            <a:r>
              <a:rPr lang="en-US" sz="1333" dirty="0" smtClean="0"/>
              <a:t>and rose again on the third day</a:t>
            </a:r>
            <a:br>
              <a:rPr lang="en-US" sz="1333" dirty="0" smtClean="0"/>
            </a:br>
            <a:r>
              <a:rPr lang="en-US" sz="1333" dirty="0" smtClean="0"/>
              <a:t>in accordance with the Scriptures.</a:t>
            </a:r>
            <a:r>
              <a:rPr lang="en-US" dirty="0" smtClean="0"/>
              <a:t/>
            </a:r>
            <a:br>
              <a:rPr lang="en-US" dirty="0" smtClean="0"/>
            </a:br>
            <a:r>
              <a:rPr lang="en-US" dirty="0" smtClean="0"/>
              <a:t>Resurrection Claim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Title 2"/>
          <p:cNvSpPr>
            <a:spLocks noGrp="1"/>
          </p:cNvSpPr>
          <p:nvPr>
            <p:ph type="title"/>
          </p:nvPr>
        </p:nvSpPr>
        <p:spPr>
          <a:xfrm>
            <a:off x="457200" y="657421"/>
            <a:ext cx="8229600" cy="1143000"/>
          </a:xfrm>
        </p:spPr>
        <p:txBody>
          <a:bodyPr>
            <a:normAutofit fontScale="90000"/>
          </a:bodyPr>
          <a:lstStyle/>
          <a:p>
            <a:pPr algn="ctr"/>
            <a:r>
              <a:rPr lang="en-US" sz="1333" dirty="0" smtClean="0"/>
              <a:t>He ascended into heaven</a:t>
            </a:r>
            <a:br>
              <a:rPr lang="en-US" sz="1333" dirty="0" smtClean="0"/>
            </a:br>
            <a:r>
              <a:rPr lang="en-US" sz="1333" dirty="0" smtClean="0"/>
              <a:t>and is seated at the right hand of the Father.</a:t>
            </a:r>
            <a:br>
              <a:rPr lang="en-US" sz="1333" dirty="0" smtClean="0"/>
            </a:br>
            <a:r>
              <a:rPr lang="en-US" sz="1333" dirty="0" smtClean="0"/>
              <a:t>He will come again in glory</a:t>
            </a:r>
            <a:br>
              <a:rPr lang="en-US" sz="1333" dirty="0" smtClean="0"/>
            </a:br>
            <a:r>
              <a:rPr lang="en-US" sz="1333" dirty="0" smtClean="0"/>
              <a:t>to judge the living and the dead</a:t>
            </a:r>
            <a:br>
              <a:rPr lang="en-US" sz="1333" dirty="0" smtClean="0"/>
            </a:br>
            <a:r>
              <a:rPr lang="en-US" sz="1333" dirty="0" smtClean="0"/>
              <a:t>and his kingdom will have no end.</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2519888" y="1816100"/>
            <a:ext cx="3930300" cy="50419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675 Before Christ's second coming the Church must pass through a final trial that will shake the faith of many believers. The persecution that accompanies her pilgrimage on earth will unveil the "mystery of iniquity" in the form of a religious deception offering men an apparent solution to their problems at the price of apostasy from the truth. The supreme religious deception is that of the Antichrist, a pseudo-</a:t>
            </a:r>
            <a:r>
              <a:rPr lang="en-US" b="1" dirty="0" err="1" smtClean="0"/>
              <a:t>messianism</a:t>
            </a:r>
            <a:r>
              <a:rPr lang="en-US" b="1" dirty="0" smtClean="0"/>
              <a:t> by which man glorifies himself in place of God and of his Messiah come in the flesh.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Read Rev 19:11</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FFFF"/>
                </a:solidFill>
              </a:rPr>
              <a:t>How do we know the Holy Spirit exists? </a:t>
            </a:r>
          </a:p>
          <a:p>
            <a:r>
              <a:rPr lang="en-US" dirty="0" smtClean="0">
                <a:solidFill>
                  <a:srgbClr val="FFFFFF"/>
                </a:solidFill>
              </a:rPr>
              <a:t>Story of Jesus’ baptism, Elizabeth and Simeon, Jesus conceived by Mary </a:t>
            </a:r>
          </a:p>
          <a:p>
            <a:r>
              <a:rPr lang="en-US" dirty="0" smtClean="0">
                <a:solidFill>
                  <a:srgbClr val="FFFFFF"/>
                </a:solidFill>
              </a:rPr>
              <a:t>Whenever God sends his Son, he sends his spirit</a:t>
            </a:r>
          </a:p>
          <a:p>
            <a:r>
              <a:rPr lang="en-US" dirty="0" smtClean="0">
                <a:solidFill>
                  <a:srgbClr val="FFFFFF"/>
                </a:solidFill>
              </a:rPr>
              <a:t>Pentecost – Gives birth to the Church (Acts 2-8)</a:t>
            </a:r>
          </a:p>
          <a:p>
            <a:r>
              <a:rPr lang="en-US" dirty="0" err="1" smtClean="0">
                <a:solidFill>
                  <a:srgbClr val="FFFFFF"/>
                </a:solidFill>
                <a:hlinkClick r:id="rId2"/>
              </a:rPr>
              <a:t>http://www.vatican.va/various/basiliche/san_pietro/vr_tour/Media/VR/St_Peter_Apse/index.html</a:t>
            </a:r>
            <a:r>
              <a:rPr lang="en-US" dirty="0" smtClean="0">
                <a:solidFill>
                  <a:srgbClr val="FFFFFF"/>
                </a:solidFill>
                <a:hlinkClick r:id="rId2"/>
              </a:rPr>
              <a:t> </a:t>
            </a:r>
            <a:endParaRPr lang="en-US" dirty="0" smtClean="0">
              <a:solidFill>
                <a:srgbClr val="FFFFFF"/>
              </a:solidFill>
            </a:endParaRPr>
          </a:p>
          <a:p>
            <a:endParaRPr lang="en-US" dirty="0" smtClean="0"/>
          </a:p>
          <a:p>
            <a:endParaRPr lang="en-US" dirty="0"/>
          </a:p>
        </p:txBody>
      </p:sp>
      <p:sp>
        <p:nvSpPr>
          <p:cNvPr id="3" name="Title 2"/>
          <p:cNvSpPr>
            <a:spLocks noGrp="1"/>
          </p:cNvSpPr>
          <p:nvPr>
            <p:ph type="title"/>
          </p:nvPr>
        </p:nvSpPr>
        <p:spPr/>
        <p:txBody>
          <a:bodyPr>
            <a:normAutofit/>
          </a:bodyPr>
          <a:lstStyle/>
          <a:p>
            <a:pPr algn="ctr"/>
            <a:r>
              <a:rPr lang="en-US" sz="6000" dirty="0" smtClean="0">
                <a:solidFill>
                  <a:srgbClr val="FFFFFF"/>
                </a:solidFill>
              </a:rPr>
              <a:t>Holy Spirit </a:t>
            </a:r>
            <a:endParaRPr lang="en-US" sz="6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Reality is restricted to what only science can explain </a:t>
            </a:r>
          </a:p>
          <a:p>
            <a:r>
              <a:rPr lang="en-US" dirty="0" smtClean="0"/>
              <a:t>If science cannot explain it or demonstrate it, it cannot be real </a:t>
            </a:r>
          </a:p>
          <a:p>
            <a:pPr>
              <a:buNone/>
            </a:pPr>
            <a:r>
              <a:rPr lang="en-US" b="1" u="sng" dirty="0" smtClean="0">
                <a:solidFill>
                  <a:srgbClr val="FF0000"/>
                </a:solidFill>
              </a:rPr>
              <a:t>EXPLAIN THIS:</a:t>
            </a:r>
          </a:p>
          <a:p>
            <a:endParaRPr lang="en-US" dirty="0" smtClean="0"/>
          </a:p>
          <a:p>
            <a:r>
              <a:rPr lang="en-US" dirty="0" smtClean="0"/>
              <a:t>“Science explains all of reality” in itself is a non scientific claim </a:t>
            </a:r>
          </a:p>
          <a:p>
            <a:endParaRPr lang="en-US" dirty="0" smtClean="0"/>
          </a:p>
          <a:p>
            <a:r>
              <a:rPr lang="en-US" dirty="0" smtClean="0"/>
              <a:t>World is made up of things that cannot explain themselves adequately – points to God (miracles that occur in medicine) </a:t>
            </a:r>
          </a:p>
          <a:p>
            <a:endParaRPr lang="en-US" dirty="0"/>
          </a:p>
        </p:txBody>
      </p:sp>
      <p:sp>
        <p:nvSpPr>
          <p:cNvPr id="3" name="Title 2"/>
          <p:cNvSpPr>
            <a:spLocks noGrp="1"/>
          </p:cNvSpPr>
          <p:nvPr>
            <p:ph type="title"/>
          </p:nvPr>
        </p:nvSpPr>
        <p:spPr/>
        <p:txBody>
          <a:bodyPr/>
          <a:lstStyle/>
          <a:p>
            <a:pPr algn="ctr"/>
            <a:r>
              <a:rPr lang="en-US" dirty="0" smtClean="0"/>
              <a:t>Modern Heresy: Scientism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Latin for “and the Son” used in the Latin Church</a:t>
            </a:r>
          </a:p>
          <a:p>
            <a:r>
              <a:rPr lang="en-US" dirty="0" smtClean="0"/>
              <a:t>H.S. proceeds from </a:t>
            </a:r>
            <a:r>
              <a:rPr lang="en-US" b="1" u="sng" dirty="0" smtClean="0"/>
              <a:t>BOTH </a:t>
            </a:r>
            <a:r>
              <a:rPr lang="en-US" dirty="0" smtClean="0"/>
              <a:t>the Father and the Son</a:t>
            </a:r>
          </a:p>
          <a:p>
            <a:r>
              <a:rPr lang="en-US" dirty="0" smtClean="0"/>
              <a:t>Distinct person of the Trinity </a:t>
            </a:r>
          </a:p>
          <a:p>
            <a:r>
              <a:rPr lang="en-US" dirty="0" smtClean="0"/>
              <a:t>Break between the Catholics and the Greek Church</a:t>
            </a:r>
          </a:p>
          <a:p>
            <a:endParaRPr lang="en-US" dirty="0"/>
          </a:p>
        </p:txBody>
      </p:sp>
      <p:sp>
        <p:nvSpPr>
          <p:cNvPr id="3" name="Title 2"/>
          <p:cNvSpPr>
            <a:spLocks noGrp="1"/>
          </p:cNvSpPr>
          <p:nvPr>
            <p:ph type="title"/>
          </p:nvPr>
        </p:nvSpPr>
        <p:spPr/>
        <p:txBody>
          <a:bodyPr/>
          <a:lstStyle/>
          <a:p>
            <a:pPr algn="ctr"/>
            <a:r>
              <a:rPr lang="en-US" dirty="0" err="1" smtClean="0"/>
              <a:t>Filioque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2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2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20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Explain how you know that the wind is there</a:t>
            </a:r>
          </a:p>
          <a:p>
            <a:r>
              <a:rPr lang="en-US" dirty="0" smtClean="0"/>
              <a:t>We cannot see it, but we see the effects </a:t>
            </a:r>
          </a:p>
          <a:p>
            <a:r>
              <a:rPr lang="en-US" dirty="0" smtClean="0"/>
              <a:t>Advocate</a:t>
            </a:r>
          </a:p>
          <a:p>
            <a:r>
              <a:rPr lang="en-US" dirty="0" err="1" smtClean="0"/>
              <a:t>Paraclete</a:t>
            </a:r>
            <a:r>
              <a:rPr lang="en-US" dirty="0" smtClean="0"/>
              <a:t> </a:t>
            </a:r>
            <a:endParaRPr lang="en-US" dirty="0"/>
          </a:p>
        </p:txBody>
      </p:sp>
      <p:sp>
        <p:nvSpPr>
          <p:cNvPr id="3" name="Title 2"/>
          <p:cNvSpPr>
            <a:spLocks noGrp="1"/>
          </p:cNvSpPr>
          <p:nvPr>
            <p:ph type="title"/>
          </p:nvPr>
        </p:nvSpPr>
        <p:spPr/>
        <p:txBody>
          <a:bodyPr/>
          <a:lstStyle/>
          <a:p>
            <a:r>
              <a:rPr lang="en-US" dirty="0" smtClean="0"/>
              <a:t>How do we see the Holy Spirit?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a:t>
            </a:r>
          </a:p>
          <a:p>
            <a:endParaRPr lang="en-US" dirty="0" smtClean="0"/>
          </a:p>
          <a:p>
            <a:r>
              <a:rPr lang="en-US" dirty="0" smtClean="0"/>
              <a:t>HOLY</a:t>
            </a:r>
          </a:p>
          <a:p>
            <a:endParaRPr lang="en-US" dirty="0" smtClean="0"/>
          </a:p>
          <a:p>
            <a:r>
              <a:rPr lang="en-US" dirty="0" smtClean="0"/>
              <a:t>CATHOLIC</a:t>
            </a:r>
          </a:p>
          <a:p>
            <a:endParaRPr lang="en-US" dirty="0" smtClean="0"/>
          </a:p>
          <a:p>
            <a:r>
              <a:rPr lang="en-US" dirty="0" smtClean="0"/>
              <a:t>APOSTOLIC</a:t>
            </a:r>
            <a:endParaRPr lang="en-US" dirty="0"/>
          </a:p>
        </p:txBody>
      </p:sp>
      <p:sp>
        <p:nvSpPr>
          <p:cNvPr id="3" name="Title 2"/>
          <p:cNvSpPr>
            <a:spLocks noGrp="1"/>
          </p:cNvSpPr>
          <p:nvPr>
            <p:ph type="title"/>
          </p:nvPr>
        </p:nvSpPr>
        <p:spPr/>
        <p:txBody>
          <a:bodyPr/>
          <a:lstStyle/>
          <a:p>
            <a:pPr algn="ctr"/>
            <a:r>
              <a:rPr lang="en-US" dirty="0" smtClean="0"/>
              <a:t>Marks of the Church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Church must be utterly perfect in every way </a:t>
            </a:r>
          </a:p>
          <a:p>
            <a:r>
              <a:rPr lang="en-US" dirty="0" smtClean="0"/>
              <a:t>Everyone through the history of the Church must be perfect </a:t>
            </a:r>
          </a:p>
          <a:p>
            <a:pPr>
              <a:buNone/>
            </a:pPr>
            <a:endParaRPr lang="en-US" dirty="0" smtClean="0"/>
          </a:p>
          <a:p>
            <a:pPr>
              <a:buNone/>
            </a:pPr>
            <a:r>
              <a:rPr lang="en-US" dirty="0" smtClean="0"/>
              <a:t>EXPLAIN THIS: </a:t>
            </a:r>
          </a:p>
          <a:p>
            <a:pPr>
              <a:buNone/>
            </a:pPr>
            <a:r>
              <a:rPr lang="en-US" dirty="0" smtClean="0"/>
              <a:t>Church is both divine and human </a:t>
            </a:r>
          </a:p>
          <a:p>
            <a:pPr>
              <a:buNone/>
            </a:pPr>
            <a:r>
              <a:rPr lang="en-US" dirty="0" smtClean="0"/>
              <a:t>“We hold a treasure in earthen vessels” – St. Paul </a:t>
            </a:r>
          </a:p>
          <a:p>
            <a:pPr>
              <a:buNone/>
            </a:pPr>
            <a:r>
              <a:rPr lang="en-US" dirty="0" smtClean="0"/>
              <a:t>Example: Priest sex scandal does not take away the validity of the Gospel message </a:t>
            </a:r>
            <a:endParaRPr lang="en-US" dirty="0"/>
          </a:p>
        </p:txBody>
      </p:sp>
      <p:sp>
        <p:nvSpPr>
          <p:cNvPr id="3" name="Title 2"/>
          <p:cNvSpPr>
            <a:spLocks noGrp="1"/>
          </p:cNvSpPr>
          <p:nvPr>
            <p:ph type="title"/>
          </p:nvPr>
        </p:nvSpPr>
        <p:spPr/>
        <p:txBody>
          <a:bodyPr/>
          <a:lstStyle/>
          <a:p>
            <a:pPr algn="ctr"/>
            <a:r>
              <a:rPr lang="en-US" dirty="0" smtClean="0"/>
              <a:t>Ecclesial </a:t>
            </a:r>
            <a:r>
              <a:rPr lang="en-US" dirty="0" err="1" smtClean="0"/>
              <a:t>Angelism</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Bible read in the literalistic way</a:t>
            </a:r>
          </a:p>
          <a:p>
            <a:r>
              <a:rPr lang="en-US" dirty="0" smtClean="0"/>
              <a:t>The Bible explains events in an unrealistic way, therefore, faith is based off of a lie</a:t>
            </a:r>
          </a:p>
          <a:p>
            <a:pPr>
              <a:buNone/>
            </a:pPr>
            <a:endParaRPr lang="en-US" dirty="0" smtClean="0"/>
          </a:p>
          <a:p>
            <a:pPr>
              <a:buNone/>
            </a:pPr>
            <a:r>
              <a:rPr lang="en-US" dirty="0" smtClean="0"/>
              <a:t>EXPLAIN THIS: </a:t>
            </a:r>
          </a:p>
          <a:p>
            <a:pPr>
              <a:buNone/>
            </a:pPr>
            <a:r>
              <a:rPr lang="en-US" dirty="0" smtClean="0"/>
              <a:t>Different genres in the Bible</a:t>
            </a:r>
          </a:p>
          <a:p>
            <a:pPr>
              <a:buNone/>
            </a:pPr>
            <a:r>
              <a:rPr lang="en-US" dirty="0" smtClean="0"/>
              <a:t>Bible is not one book – but many books in one</a:t>
            </a:r>
            <a:endParaRPr lang="en-US" dirty="0"/>
          </a:p>
        </p:txBody>
      </p:sp>
      <p:sp>
        <p:nvSpPr>
          <p:cNvPr id="3" name="Title 2"/>
          <p:cNvSpPr>
            <a:spLocks noGrp="1"/>
          </p:cNvSpPr>
          <p:nvPr>
            <p:ph type="title"/>
          </p:nvPr>
        </p:nvSpPr>
        <p:spPr/>
        <p:txBody>
          <a:bodyPr/>
          <a:lstStyle/>
          <a:p>
            <a:pPr algn="ctr"/>
            <a:r>
              <a:rPr lang="en-US" dirty="0" smtClean="0"/>
              <a:t>Biblical Fundamentalism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4706" y="1481328"/>
            <a:ext cx="7799293" cy="5062907"/>
          </a:xfrm>
        </p:spPr>
        <p:txBody>
          <a:bodyPr>
            <a:normAutofit lnSpcReduction="10000"/>
          </a:bodyPr>
          <a:lstStyle/>
          <a:p>
            <a:r>
              <a:rPr lang="en-US" dirty="0" smtClean="0"/>
              <a:t>Disregard the OT because God was cruel</a:t>
            </a:r>
          </a:p>
          <a:p>
            <a:r>
              <a:rPr lang="en-US" dirty="0" smtClean="0"/>
              <a:t>Embraces only the NT </a:t>
            </a:r>
          </a:p>
          <a:p>
            <a:endParaRPr lang="en-US" dirty="0" smtClean="0"/>
          </a:p>
          <a:p>
            <a:r>
              <a:rPr lang="en-US" dirty="0" smtClean="0"/>
              <a:t>EXPLAIN THIS!</a:t>
            </a:r>
          </a:p>
          <a:p>
            <a:r>
              <a:rPr lang="en-US" dirty="0" smtClean="0"/>
              <a:t>Must read the Bible in light of Jesus Christ</a:t>
            </a:r>
          </a:p>
          <a:p>
            <a:r>
              <a:rPr lang="en-US" dirty="0" smtClean="0"/>
              <a:t>God is fully revealed in Jesus </a:t>
            </a:r>
          </a:p>
          <a:p>
            <a:r>
              <a:rPr lang="en-US" dirty="0" smtClean="0"/>
              <a:t>OT stories can be applied to one’s own spiritual life </a:t>
            </a:r>
          </a:p>
          <a:p>
            <a:r>
              <a:rPr lang="en-US" dirty="0" smtClean="0"/>
              <a:t>God is like a parent – at times he roars and praises</a:t>
            </a:r>
          </a:p>
          <a:p>
            <a:r>
              <a:rPr lang="en-US" dirty="0" smtClean="0"/>
              <a:t>The people’s understanding of God grew as time went on</a:t>
            </a:r>
          </a:p>
        </p:txBody>
      </p:sp>
      <p:sp>
        <p:nvSpPr>
          <p:cNvPr id="3" name="Title 2"/>
          <p:cNvSpPr>
            <a:spLocks noGrp="1"/>
          </p:cNvSpPr>
          <p:nvPr>
            <p:ph type="title"/>
          </p:nvPr>
        </p:nvSpPr>
        <p:spPr/>
        <p:txBody>
          <a:bodyPr/>
          <a:lstStyle/>
          <a:p>
            <a:pPr algn="ctr"/>
            <a:r>
              <a:rPr lang="en-US" dirty="0" err="1" smtClean="0"/>
              <a:t>Marcionism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Distracting men with the allure of materialism </a:t>
            </a:r>
          </a:p>
          <a:p>
            <a:r>
              <a:rPr lang="en-US" dirty="0" smtClean="0"/>
              <a:t>Draws men out of the religious conversation</a:t>
            </a:r>
          </a:p>
          <a:p>
            <a:r>
              <a:rPr lang="en-US" dirty="0" smtClean="0"/>
              <a:t>New virtues are freedom from morality, tolerance to everything but historical Christianity, and material progress</a:t>
            </a:r>
          </a:p>
          <a:p>
            <a:r>
              <a:rPr lang="en-US" dirty="0" smtClean="0"/>
              <a:t>Attempts to kill the Church not with open warfare but by drowning her voice with the drown of busyness</a:t>
            </a:r>
          </a:p>
          <a:p>
            <a:r>
              <a:rPr lang="en-US" dirty="0" smtClean="0"/>
              <a:t>It’s message to the Church:</a:t>
            </a:r>
          </a:p>
          <a:p>
            <a:pPr>
              <a:buNone/>
            </a:pPr>
            <a:r>
              <a:rPr lang="en-US" dirty="0" smtClean="0"/>
              <a:t>   You DO NOT MATTER. </a:t>
            </a:r>
            <a:endParaRPr lang="en-US" dirty="0"/>
          </a:p>
        </p:txBody>
      </p:sp>
      <p:sp>
        <p:nvSpPr>
          <p:cNvPr id="3" name="Title 2"/>
          <p:cNvSpPr>
            <a:spLocks noGrp="1"/>
          </p:cNvSpPr>
          <p:nvPr>
            <p:ph type="title"/>
          </p:nvPr>
        </p:nvSpPr>
        <p:spPr/>
        <p:txBody>
          <a:bodyPr/>
          <a:lstStyle/>
          <a:p>
            <a:pPr algn="ctr"/>
            <a:r>
              <a:rPr lang="en-US" dirty="0" smtClean="0"/>
              <a:t>Modernism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18842</TotalTime>
  <Words>2812</Words>
  <Application>Microsoft Macintosh PowerPoint</Application>
  <PresentationFormat>On-screen Show (4:3)</PresentationFormat>
  <Paragraphs>258</Paragraphs>
  <Slides>52</Slides>
  <Notes>13</Notes>
  <HiddenSlides>0</HiddenSlides>
  <MMClips>4</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Concourse</vt:lpstr>
      <vt:lpstr>Nicene Creed </vt:lpstr>
      <vt:lpstr>Why the Nicene Creed?</vt:lpstr>
      <vt:lpstr>Heresy</vt:lpstr>
      <vt:lpstr>Slide 4</vt:lpstr>
      <vt:lpstr>Modern Heresy: Scientism </vt:lpstr>
      <vt:lpstr>Ecclesial Angelism </vt:lpstr>
      <vt:lpstr>Biblical Fundamentalism</vt:lpstr>
      <vt:lpstr>Marcionism</vt:lpstr>
      <vt:lpstr>Modernism </vt:lpstr>
      <vt:lpstr>Slide 10</vt:lpstr>
      <vt:lpstr>NOISE…NOISE…NOISE</vt:lpstr>
      <vt:lpstr>Slide 12</vt:lpstr>
      <vt:lpstr>Look at your own schedule…</vt:lpstr>
      <vt:lpstr>Slide 14</vt:lpstr>
      <vt:lpstr>Trinity</vt:lpstr>
      <vt:lpstr>Slide 16</vt:lpstr>
      <vt:lpstr>Slide 17</vt:lpstr>
      <vt:lpstr>I believe in one God, the Father almighty, maker of heaven and earth, of all things visible and invisible.</vt:lpstr>
      <vt:lpstr>I believe in one God, the Father almighty, maker of heaven and earth, of all things visible and invisible.</vt:lpstr>
      <vt:lpstr>I believe in one God, the Father almighty, maker of heaven and earth, of all things visible and invisible.</vt:lpstr>
      <vt:lpstr>God is the Alpha and the Omega</vt:lpstr>
      <vt:lpstr>No Beginning and No End</vt:lpstr>
      <vt:lpstr>God from God, Light from Light, true God from true God,   begotten, not made, consubstantial with the Father; </vt:lpstr>
      <vt:lpstr>Consubstantial </vt:lpstr>
      <vt:lpstr>Through him all things were made. For us men and for our salvation he came down from heaven, and by the Holy Spirit was incarnate of the Virgin Mary, and became man. </vt:lpstr>
      <vt:lpstr>Epic Fail – Gen 3 </vt:lpstr>
      <vt:lpstr>Slide 27</vt:lpstr>
      <vt:lpstr>Fully God and Man </vt:lpstr>
      <vt:lpstr>Slide 29</vt:lpstr>
      <vt:lpstr>More Human or Divine? </vt:lpstr>
      <vt:lpstr>More Human or Divine? </vt:lpstr>
      <vt:lpstr>More Human or Divine? </vt:lpstr>
      <vt:lpstr>More Human or Divine? </vt:lpstr>
      <vt:lpstr>More Human or Divine? </vt:lpstr>
      <vt:lpstr>Virgin Mary</vt:lpstr>
      <vt:lpstr>Taken from Pastor Fred</vt:lpstr>
      <vt:lpstr>Why is Mary Important?</vt:lpstr>
      <vt:lpstr>“He (St. Joseph) knew her not till she brought forth her first-born son” (Matthew 1:25).</vt:lpstr>
      <vt:lpstr>Slide 39</vt:lpstr>
      <vt:lpstr>  For our sake he was crucified under Pontius Pilate, he suffered death and was buried, </vt:lpstr>
      <vt:lpstr>Slide 41</vt:lpstr>
      <vt:lpstr>Slide 42</vt:lpstr>
      <vt:lpstr>Slide 43</vt:lpstr>
      <vt:lpstr>Slide 44</vt:lpstr>
      <vt:lpstr>and rose again on the third day in accordance with the Scriptures. Resurrection Claim </vt:lpstr>
      <vt:lpstr>He ascended into heaven and is seated at the right hand of the Father. He will come again in glory to judge the living and the dead and his kingdom will have no end. </vt:lpstr>
      <vt:lpstr>Slide 47</vt:lpstr>
      <vt:lpstr>Read Rev 19:11</vt:lpstr>
      <vt:lpstr>Holy Spirit </vt:lpstr>
      <vt:lpstr>Filioque</vt:lpstr>
      <vt:lpstr>How do we see the Holy Spirit?</vt:lpstr>
      <vt:lpstr>Marks of the Church </vt:lpstr>
    </vt:vector>
  </TitlesOfParts>
  <Company>Creighton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Nicene Creed </dc:title>
  <dc:creator>Maria DeMeuse</dc:creator>
  <cp:lastModifiedBy>Maria DeMeuse</cp:lastModifiedBy>
  <cp:revision>97</cp:revision>
  <dcterms:created xsi:type="dcterms:W3CDTF">2014-11-05T20:26:43Z</dcterms:created>
  <dcterms:modified xsi:type="dcterms:W3CDTF">2014-11-05T20:28:16Z</dcterms:modified>
</cp:coreProperties>
</file>