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5"/>
  </p:notesMasterIdLst>
  <p:sldIdLst>
    <p:sldId id="257" r:id="rId4"/>
    <p:sldId id="258" r:id="rId5"/>
    <p:sldId id="279" r:id="rId6"/>
    <p:sldId id="259" r:id="rId7"/>
    <p:sldId id="278" r:id="rId8"/>
    <p:sldId id="260" r:id="rId9"/>
    <p:sldId id="268" r:id="rId10"/>
    <p:sldId id="269" r:id="rId11"/>
    <p:sldId id="270" r:id="rId12"/>
    <p:sldId id="271" r:id="rId13"/>
    <p:sldId id="277" r:id="rId14"/>
    <p:sldId id="262" r:id="rId15"/>
    <p:sldId id="264" r:id="rId16"/>
    <p:sldId id="263" r:id="rId17"/>
    <p:sldId id="265" r:id="rId18"/>
    <p:sldId id="266" r:id="rId19"/>
    <p:sldId id="267" r:id="rId20"/>
    <p:sldId id="273" r:id="rId21"/>
    <p:sldId id="274" r:id="rId22"/>
    <p:sldId id="275" r:id="rId23"/>
    <p:sldId id="284" r:id="rId24"/>
    <p:sldId id="289" r:id="rId25"/>
    <p:sldId id="286" r:id="rId26"/>
    <p:sldId id="287" r:id="rId27"/>
    <p:sldId id="288" r:id="rId28"/>
    <p:sldId id="290" r:id="rId29"/>
    <p:sldId id="280" r:id="rId30"/>
    <p:sldId id="291" r:id="rId31"/>
    <p:sldId id="281" r:id="rId32"/>
    <p:sldId id="292" r:id="rId33"/>
    <p:sldId id="293" r:id="rId34"/>
    <p:sldId id="294" r:id="rId35"/>
    <p:sldId id="295" r:id="rId36"/>
    <p:sldId id="296" r:id="rId37"/>
    <p:sldId id="297" r:id="rId38"/>
    <p:sldId id="298" r:id="rId39"/>
    <p:sldId id="299" r:id="rId40"/>
    <p:sldId id="300" r:id="rId41"/>
    <p:sldId id="301" r:id="rId42"/>
    <p:sldId id="303"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pPr/>
              <a:t>‹#›</a:t>
            </a:fld>
            <a:endParaRPr lang="en-US"/>
          </a:p>
        </p:txBody>
      </p:sp>
    </p:spTree>
    <p:extLst>
      <p:ext uri="{BB962C8B-B14F-4D97-AF65-F5344CB8AC3E}">
        <p14:creationId xmlns:p14="http://schemas.microsoft.com/office/powerpoint/2010/main" xmlns="" val="419532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3/19/2015 10:19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681913" cy="1523495"/>
          </a:xfrm>
        </p:spPr>
        <p:txBody>
          <a:bodyPr/>
          <a:lstStyle/>
          <a:p>
            <a:pPr algn="ctr"/>
            <a:r>
              <a:rPr lang="en-US" dirty="0" smtClean="0"/>
              <a:t>How to talk to parents of different faiths…</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Nathaniel Stevens</a:t>
            </a:r>
          </a:p>
          <a:p>
            <a:r>
              <a:rPr lang="en-US" dirty="0" smtClean="0"/>
              <a:t>Catholic Speaker, Evangelist, Apologist</a:t>
            </a:r>
          </a:p>
          <a:p>
            <a:r>
              <a:rPr lang="en-US" dirty="0" smtClean="0"/>
              <a:t>Facebook: </a:t>
            </a:r>
            <a:r>
              <a:rPr lang="en-US" i="1" dirty="0" err="1" smtClean="0"/>
              <a:t>Fidei</a:t>
            </a:r>
            <a:r>
              <a:rPr lang="en-US" i="1" dirty="0" smtClean="0"/>
              <a:t> </a:t>
            </a:r>
            <a:r>
              <a:rPr lang="en-US" i="1" dirty="0" err="1" smtClean="0"/>
              <a:t>Defensor</a:t>
            </a:r>
            <a:r>
              <a:rPr lang="en-US" i="1" dirty="0" smtClean="0"/>
              <a:t> Green Bay</a:t>
            </a:r>
            <a:endParaRPr lang="en-US" i="1" dirty="0"/>
          </a:p>
        </p:txBody>
      </p:sp>
      <p:sp>
        <p:nvSpPr>
          <p:cNvPr id="5" name="TextBox 4"/>
          <p:cNvSpPr txBox="1"/>
          <p:nvPr/>
        </p:nvSpPr>
        <p:spPr>
          <a:xfrm>
            <a:off x="1371600" y="2971800"/>
            <a:ext cx="64770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smtClean="0"/>
              <a:t>Or no faith at all</a:t>
            </a:r>
            <a:endParaRPr lang="en-US" sz="36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of Vatican II / Catechism</a:t>
            </a:r>
            <a:endParaRPr lang="en-US" dirty="0"/>
          </a:p>
        </p:txBody>
      </p:sp>
      <p:sp>
        <p:nvSpPr>
          <p:cNvPr id="3" name="Content Placeholder 2"/>
          <p:cNvSpPr>
            <a:spLocks noGrp="1"/>
          </p:cNvSpPr>
          <p:nvPr>
            <p:ph idx="1"/>
          </p:nvPr>
        </p:nvSpPr>
        <p:spPr>
          <a:xfrm>
            <a:off x="381000" y="1412874"/>
            <a:ext cx="8382000" cy="5810822"/>
          </a:xfrm>
        </p:spPr>
        <p:txBody>
          <a:bodyPr/>
          <a:lstStyle/>
          <a:p>
            <a:r>
              <a:rPr lang="en-US" dirty="0" smtClean="0"/>
              <a:t>“The </a:t>
            </a:r>
            <a:r>
              <a:rPr lang="en-US" dirty="0"/>
              <a:t>whole Church is missionary and the work of evangelization [is] the fundamental task of the people of God.” </a:t>
            </a:r>
            <a:r>
              <a:rPr lang="en-US" dirty="0" smtClean="0"/>
              <a:t>(Decree </a:t>
            </a:r>
            <a:r>
              <a:rPr lang="en-US" dirty="0"/>
              <a:t>on the Missionary Activity of the </a:t>
            </a:r>
            <a:r>
              <a:rPr lang="en-US" dirty="0" smtClean="0"/>
              <a:t>Church)</a:t>
            </a:r>
          </a:p>
          <a:p>
            <a:r>
              <a:rPr lang="en-US" dirty="0" smtClean="0"/>
              <a:t>Catechism Paragraph </a:t>
            </a:r>
            <a:r>
              <a:rPr lang="en-US" dirty="0"/>
              <a:t>848</a:t>
            </a:r>
            <a:r>
              <a:rPr lang="en-US" dirty="0" smtClean="0"/>
              <a:t>:“…</a:t>
            </a:r>
            <a:r>
              <a:rPr lang="en-US" dirty="0"/>
              <a:t>the Church… has the obligation and also the sacred right to evangelize all men</a:t>
            </a:r>
            <a:r>
              <a:rPr lang="en-US" dirty="0" smtClean="0"/>
              <a:t>.”</a:t>
            </a:r>
          </a:p>
          <a:p>
            <a:r>
              <a:rPr lang="en-US" dirty="0"/>
              <a:t>Paragraph 905</a:t>
            </a:r>
            <a:r>
              <a:rPr lang="en-US" dirty="0" smtClean="0"/>
              <a:t>:“</a:t>
            </a:r>
            <a:r>
              <a:rPr lang="en-US" dirty="0"/>
              <a:t>Lay people also fulfill their prophetic mission by evangelization…”</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xmlns="" val="18069379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if I don’t know the answer?</a:t>
            </a:r>
            <a:endParaRPr lang="en-US" dirty="0"/>
          </a:p>
        </p:txBody>
      </p:sp>
      <p:sp>
        <p:nvSpPr>
          <p:cNvPr id="3" name="Subtitle 2"/>
          <p:cNvSpPr>
            <a:spLocks noGrp="1"/>
          </p:cNvSpPr>
          <p:nvPr>
            <p:ph type="subTitle" idx="1"/>
          </p:nvPr>
        </p:nvSpPr>
        <p:spPr/>
        <p:txBody>
          <a:bodyPr/>
          <a:lstStyle/>
          <a:p>
            <a:r>
              <a:rPr lang="en-US" dirty="0" smtClean="0"/>
              <a:t>“I don’t know, BUT I’LL FIND OUT FOR YOU.”</a:t>
            </a:r>
            <a:endParaRPr lang="en-US" dirty="0"/>
          </a:p>
        </p:txBody>
      </p:sp>
    </p:spTree>
    <p:extLst>
      <p:ext uri="{BB962C8B-B14F-4D97-AF65-F5344CB8AC3E}">
        <p14:creationId xmlns:p14="http://schemas.microsoft.com/office/powerpoint/2010/main" xmlns="" val="13286394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We shouldn’t be forcing our ideas on others!</a:t>
            </a:r>
            <a:endParaRPr lang="en-US" dirty="0"/>
          </a:p>
        </p:txBody>
      </p:sp>
      <p:sp>
        <p:nvSpPr>
          <p:cNvPr id="3" name="Subtitle 2"/>
          <p:cNvSpPr>
            <a:spLocks noGrp="1"/>
          </p:cNvSpPr>
          <p:nvPr>
            <p:ph type="subTitle" idx="1"/>
          </p:nvPr>
        </p:nvSpPr>
        <p:spPr/>
        <p:txBody>
          <a:bodyPr/>
          <a:lstStyle/>
          <a:p>
            <a:pPr algn="ctr"/>
            <a:r>
              <a:rPr lang="en-US" dirty="0" smtClean="0"/>
              <a:t>They can have their beliefs and we can have ours.</a:t>
            </a:r>
            <a:endParaRPr lang="en-US" dirty="0"/>
          </a:p>
        </p:txBody>
      </p:sp>
    </p:spTree>
    <p:extLst>
      <p:ext uri="{BB962C8B-B14F-4D97-AF65-F5344CB8AC3E}">
        <p14:creationId xmlns:p14="http://schemas.microsoft.com/office/powerpoint/2010/main" xmlns="" val="25010841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Refuting…</a:t>
            </a:r>
            <a:endParaRPr lang="en-US" dirty="0"/>
          </a:p>
        </p:txBody>
      </p:sp>
      <p:sp>
        <p:nvSpPr>
          <p:cNvPr id="3" name="Content Placeholder 2"/>
          <p:cNvSpPr>
            <a:spLocks noGrp="1"/>
          </p:cNvSpPr>
          <p:nvPr>
            <p:ph idx="1"/>
          </p:nvPr>
        </p:nvSpPr>
        <p:spPr>
          <a:xfrm>
            <a:off x="381000" y="1412875"/>
            <a:ext cx="8382000" cy="4050340"/>
          </a:xfrm>
        </p:spPr>
        <p:txBody>
          <a:bodyPr/>
          <a:lstStyle/>
          <a:p>
            <a:r>
              <a:rPr lang="en-US" dirty="0" smtClean="0"/>
              <a:t>“We should not force our ideas / religion on anyone.”</a:t>
            </a:r>
          </a:p>
          <a:p>
            <a:pPr lvl="1"/>
            <a:r>
              <a:rPr lang="en-US" dirty="0" smtClean="0"/>
              <a:t>We don’t “force”, we invite to a better way</a:t>
            </a:r>
          </a:p>
          <a:p>
            <a:pPr lvl="1"/>
            <a:r>
              <a:rPr lang="en-US" dirty="0" smtClean="0"/>
              <a:t>Self-refuting statement</a:t>
            </a:r>
          </a:p>
          <a:p>
            <a:pPr lvl="2"/>
            <a:r>
              <a:rPr lang="en-US" dirty="0" smtClean="0"/>
              <a:t>“I can’t speak any English.”</a:t>
            </a:r>
          </a:p>
          <a:p>
            <a:pPr lvl="2"/>
            <a:r>
              <a:rPr lang="en-US" dirty="0" smtClean="0"/>
              <a:t>“Don’t Tolerate Intolerance!”</a:t>
            </a:r>
          </a:p>
          <a:p>
            <a:r>
              <a:rPr lang="en-US" dirty="0" smtClean="0"/>
              <a:t>“They can have their beliefs we can have ours.”</a:t>
            </a:r>
          </a:p>
          <a:p>
            <a:pPr lvl="1"/>
            <a:r>
              <a:rPr lang="en-US" dirty="0" smtClean="0"/>
              <a:t>Self-refuting: is this belief supposed to be held by both of us?</a:t>
            </a:r>
          </a:p>
        </p:txBody>
      </p:sp>
    </p:spTree>
    <p:extLst>
      <p:ext uri="{BB962C8B-B14F-4D97-AF65-F5344CB8AC3E}">
        <p14:creationId xmlns:p14="http://schemas.microsoft.com/office/powerpoint/2010/main" xmlns="" val="18303615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Relativism…</a:t>
            </a:r>
            <a:endParaRPr lang="en-US" dirty="0"/>
          </a:p>
        </p:txBody>
      </p:sp>
      <p:sp>
        <p:nvSpPr>
          <p:cNvPr id="3" name="Content Placeholder 2"/>
          <p:cNvSpPr>
            <a:spLocks noGrp="1"/>
          </p:cNvSpPr>
          <p:nvPr>
            <p:ph idx="1"/>
          </p:nvPr>
        </p:nvSpPr>
        <p:spPr>
          <a:xfrm>
            <a:off x="381000" y="1412874"/>
            <a:ext cx="8382000" cy="4167295"/>
          </a:xfrm>
        </p:spPr>
        <p:txBody>
          <a:bodyPr/>
          <a:lstStyle/>
          <a:p>
            <a:r>
              <a:rPr lang="en-US" dirty="0"/>
              <a:t>The belief that truth is </a:t>
            </a:r>
            <a:r>
              <a:rPr lang="en-US" dirty="0" smtClean="0"/>
              <a:t>relative; objective truth does not exist.</a:t>
            </a:r>
            <a:endParaRPr lang="en-US" dirty="0"/>
          </a:p>
          <a:p>
            <a:pPr lvl="1"/>
            <a:r>
              <a:rPr lang="en-US" dirty="0"/>
              <a:t>“What’s true for you is true for you; what’s true for me is true for me.”</a:t>
            </a:r>
          </a:p>
          <a:p>
            <a:pPr lvl="1"/>
            <a:r>
              <a:rPr lang="en-US" dirty="0"/>
              <a:t>“You have your truth and I have mine</a:t>
            </a:r>
            <a:r>
              <a:rPr lang="en-US" dirty="0" smtClean="0"/>
              <a:t>.”</a:t>
            </a:r>
          </a:p>
          <a:p>
            <a:pPr lvl="1"/>
            <a:r>
              <a:rPr lang="en-US" dirty="0"/>
              <a:t>Is it </a:t>
            </a:r>
            <a:r>
              <a:rPr lang="en-US" i="1" dirty="0"/>
              <a:t>Absolutely True, </a:t>
            </a:r>
            <a:r>
              <a:rPr lang="en-US" dirty="0"/>
              <a:t>that there are </a:t>
            </a:r>
            <a:r>
              <a:rPr lang="en-US" i="1" dirty="0"/>
              <a:t>No Absolute Truths</a:t>
            </a:r>
            <a:r>
              <a:rPr lang="en-US" i="1" dirty="0" smtClean="0"/>
              <a:t>?</a:t>
            </a:r>
            <a:endParaRPr lang="en-US" dirty="0"/>
          </a:p>
          <a:p>
            <a:r>
              <a:rPr lang="en-US" dirty="0"/>
              <a:t>It has infected almost every aspect of our life</a:t>
            </a:r>
          </a:p>
          <a:p>
            <a:pPr marL="0" indent="0">
              <a:buNone/>
            </a:pPr>
            <a:endParaRPr lang="en-US" dirty="0"/>
          </a:p>
        </p:txBody>
      </p:sp>
      <p:pic>
        <p:nvPicPr>
          <p:cNvPr id="4" name="Picture 2" descr="http://ts2.mm.bing.net/th?&amp;id=HN.607999779655650334&amp;w=300&amp;h=300&amp;c=0&amp;pid=1.9&amp;rs=0&amp;p=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5410200"/>
            <a:ext cx="2857500" cy="1190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61134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truth does exist…</a:t>
            </a:r>
            <a:endParaRPr lang="en-US" dirty="0"/>
          </a:p>
        </p:txBody>
      </p:sp>
      <p:sp>
        <p:nvSpPr>
          <p:cNvPr id="3" name="Content Placeholder 2"/>
          <p:cNvSpPr>
            <a:spLocks noGrp="1"/>
          </p:cNvSpPr>
          <p:nvPr>
            <p:ph idx="1"/>
          </p:nvPr>
        </p:nvSpPr>
        <p:spPr>
          <a:xfrm>
            <a:off x="381000" y="1412875"/>
            <a:ext cx="8382000" cy="3391698"/>
          </a:xfrm>
        </p:spPr>
        <p:txBody>
          <a:bodyPr/>
          <a:lstStyle/>
          <a:p>
            <a:r>
              <a:rPr lang="en-US" dirty="0" smtClean="0"/>
              <a:t>Should a Senior in High School believe in Santa Clause?</a:t>
            </a:r>
          </a:p>
          <a:p>
            <a:pPr lvl="1"/>
            <a:r>
              <a:rPr lang="en-US" dirty="0" smtClean="0"/>
              <a:t>It makes them feel good</a:t>
            </a:r>
          </a:p>
          <a:p>
            <a:pPr lvl="1"/>
            <a:r>
              <a:rPr lang="en-US" dirty="0" smtClean="0"/>
              <a:t>It makes them act good</a:t>
            </a:r>
          </a:p>
          <a:p>
            <a:pPr lvl="1"/>
            <a:r>
              <a:rPr lang="en-US" dirty="0" smtClean="0"/>
              <a:t>So why not?</a:t>
            </a:r>
          </a:p>
          <a:p>
            <a:r>
              <a:rPr lang="en-US" dirty="0" smtClean="0"/>
              <a:t>It’s not True.</a:t>
            </a:r>
          </a:p>
          <a:p>
            <a:r>
              <a:rPr lang="en-US" dirty="0" smtClean="0"/>
              <a:t>There is a better way to live and believe.</a:t>
            </a:r>
            <a:endParaRPr lang="en-US" dirty="0"/>
          </a:p>
        </p:txBody>
      </p:sp>
    </p:spTree>
    <p:extLst>
      <p:ext uri="{BB962C8B-B14F-4D97-AF65-F5344CB8AC3E}">
        <p14:creationId xmlns:p14="http://schemas.microsoft.com/office/powerpoint/2010/main" xmlns="" val="366903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Do we want people living the best way possible?</a:t>
            </a:r>
            <a:endParaRPr lang="en-US" dirty="0"/>
          </a:p>
        </p:txBody>
      </p:sp>
      <p:sp>
        <p:nvSpPr>
          <p:cNvPr id="3" name="Content Placeholder 2"/>
          <p:cNvSpPr>
            <a:spLocks noGrp="1"/>
          </p:cNvSpPr>
          <p:nvPr>
            <p:ph idx="1"/>
          </p:nvPr>
        </p:nvSpPr>
        <p:spPr>
          <a:xfrm>
            <a:off x="381000" y="1600200"/>
            <a:ext cx="8382000" cy="3422475"/>
          </a:xfrm>
        </p:spPr>
        <p:txBody>
          <a:bodyPr/>
          <a:lstStyle/>
          <a:p>
            <a:r>
              <a:rPr lang="en-US" dirty="0" smtClean="0"/>
              <a:t>Living conditions?</a:t>
            </a:r>
          </a:p>
          <a:p>
            <a:r>
              <a:rPr lang="en-US" dirty="0" smtClean="0"/>
              <a:t>Relationships?</a:t>
            </a:r>
          </a:p>
          <a:p>
            <a:r>
              <a:rPr lang="en-US" dirty="0" smtClean="0"/>
              <a:t>Psychologically / Emotionally?</a:t>
            </a:r>
          </a:p>
          <a:p>
            <a:pPr>
              <a:buNone/>
            </a:pPr>
            <a:endParaRPr lang="en-US" dirty="0"/>
          </a:p>
          <a:p>
            <a:endParaRPr lang="en-US" dirty="0" smtClean="0"/>
          </a:p>
          <a:p>
            <a:pPr marL="0" indent="0" algn="ctr">
              <a:buNone/>
            </a:pPr>
            <a:r>
              <a:rPr lang="en-US" sz="4800" dirty="0" smtClean="0"/>
              <a:t>Why not Spiritually?</a:t>
            </a:r>
          </a:p>
        </p:txBody>
      </p:sp>
    </p:spTree>
    <p:extLst>
      <p:ext uri="{BB962C8B-B14F-4D97-AF65-F5344CB8AC3E}">
        <p14:creationId xmlns:p14="http://schemas.microsoft.com/office/powerpoint/2010/main" xmlns="" val="62864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Authentic Catholicism is the Best way to live.</a:t>
            </a:r>
            <a:endParaRPr lang="en-US" dirty="0"/>
          </a:p>
        </p:txBody>
      </p:sp>
      <p:sp>
        <p:nvSpPr>
          <p:cNvPr id="3" name="Subtitle 2"/>
          <p:cNvSpPr>
            <a:spLocks noGrp="1"/>
          </p:cNvSpPr>
          <p:nvPr>
            <p:ph type="subTitle" idx="1"/>
          </p:nvPr>
        </p:nvSpPr>
        <p:spPr/>
        <p:txBody>
          <a:bodyPr/>
          <a:lstStyle/>
          <a:p>
            <a:r>
              <a:rPr lang="en-US" dirty="0" smtClean="0"/>
              <a:t>Don’t believe me?  Ask me afterward.</a:t>
            </a:r>
          </a:p>
          <a:p>
            <a:r>
              <a:rPr lang="en-US" dirty="0" smtClean="0"/>
              <a:t>Don’t worry, I don’t bite…</a:t>
            </a:r>
            <a:endParaRPr lang="en-US" dirty="0"/>
          </a:p>
        </p:txBody>
      </p:sp>
    </p:spTree>
    <p:extLst>
      <p:ext uri="{BB962C8B-B14F-4D97-AF65-F5344CB8AC3E}">
        <p14:creationId xmlns:p14="http://schemas.microsoft.com/office/powerpoint/2010/main" xmlns="" val="776265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Ok, Ok, So How do we do this?</a:t>
            </a:r>
            <a:endParaRPr lang="en-US" dirty="0"/>
          </a:p>
        </p:txBody>
      </p:sp>
      <p:sp>
        <p:nvSpPr>
          <p:cNvPr id="3" name="Subtitle 2"/>
          <p:cNvSpPr>
            <a:spLocks noGrp="1"/>
          </p:cNvSpPr>
          <p:nvPr>
            <p:ph type="subTitle" idx="1"/>
          </p:nvPr>
        </p:nvSpPr>
        <p:spPr/>
        <p:txBody>
          <a:bodyPr/>
          <a:lstStyle/>
          <a:p>
            <a:r>
              <a:rPr lang="en-US" dirty="0" smtClean="0"/>
              <a:t>Nuts and Bolts of Talking to People about the Faith.</a:t>
            </a:r>
            <a:endParaRPr lang="en-US" dirty="0"/>
          </a:p>
        </p:txBody>
      </p:sp>
    </p:spTree>
    <p:extLst>
      <p:ext uri="{BB962C8B-B14F-4D97-AF65-F5344CB8AC3E}">
        <p14:creationId xmlns:p14="http://schemas.microsoft.com/office/powerpoint/2010/main" xmlns="" val="28482490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as hard as you think…</a:t>
            </a:r>
            <a:endParaRPr lang="en-US" dirty="0"/>
          </a:p>
        </p:txBody>
      </p:sp>
      <p:sp>
        <p:nvSpPr>
          <p:cNvPr id="3" name="Text Placeholder 2"/>
          <p:cNvSpPr>
            <a:spLocks noGrp="1"/>
          </p:cNvSpPr>
          <p:nvPr>
            <p:ph type="body" sz="quarter" idx="10"/>
          </p:nvPr>
        </p:nvSpPr>
        <p:spPr>
          <a:xfrm>
            <a:off x="381000" y="1411552"/>
            <a:ext cx="8382000" cy="5269135"/>
          </a:xfrm>
        </p:spPr>
        <p:txBody>
          <a:bodyPr/>
          <a:lstStyle/>
          <a:p>
            <a:r>
              <a:rPr lang="en-US" dirty="0" smtClean="0"/>
              <a:t>Be converted yourself</a:t>
            </a:r>
          </a:p>
          <a:p>
            <a:r>
              <a:rPr lang="en-US" dirty="0" smtClean="0"/>
              <a:t>Pray, Pray, Pray!  Engage in Catholic prayers and practices:</a:t>
            </a:r>
          </a:p>
          <a:p>
            <a:pPr lvl="1"/>
            <a:r>
              <a:rPr lang="en-US" dirty="0" smtClean="0"/>
              <a:t>LIVE IT JOYFULLY is a MUST! </a:t>
            </a:r>
          </a:p>
          <a:p>
            <a:pPr lvl="1"/>
            <a:r>
              <a:rPr lang="en-US" dirty="0" smtClean="0"/>
              <a:t>Monthly reconciliation</a:t>
            </a:r>
          </a:p>
          <a:p>
            <a:pPr lvl="1"/>
            <a:r>
              <a:rPr lang="en-US" dirty="0" smtClean="0"/>
              <a:t>Adoration</a:t>
            </a:r>
          </a:p>
          <a:p>
            <a:pPr lvl="1"/>
            <a:r>
              <a:rPr lang="en-US" dirty="0" smtClean="0"/>
              <a:t>Attend Mass more than once / week</a:t>
            </a:r>
          </a:p>
          <a:p>
            <a:pPr lvl="1"/>
            <a:r>
              <a:rPr lang="en-US" dirty="0" smtClean="0"/>
              <a:t>Rosary / Chaplet</a:t>
            </a:r>
          </a:p>
          <a:p>
            <a:pPr lvl="1"/>
            <a:r>
              <a:rPr lang="en-US" dirty="0" smtClean="0"/>
              <a:t>Saint devotion (St. Justin Martyr, St. Francis           De Sales, Bl. Fulton Sheen, G.K. Chesterton)</a:t>
            </a:r>
          </a:p>
          <a:p>
            <a:endParaRPr lang="en-US" dirty="0"/>
          </a:p>
        </p:txBody>
      </p:sp>
    </p:spTree>
    <p:extLst>
      <p:ext uri="{BB962C8B-B14F-4D97-AF65-F5344CB8AC3E}">
        <p14:creationId xmlns:p14="http://schemas.microsoft.com/office/powerpoint/2010/main" xmlns="" val="5970353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 am a Boomerang…</a:t>
            </a:r>
            <a:endParaRPr lang="en-US" dirty="0"/>
          </a:p>
        </p:txBody>
      </p:sp>
      <p:pic>
        <p:nvPicPr>
          <p:cNvPr id="4" name="Content Placeholder 3" descr="P1020500.JPG"/>
          <p:cNvPicPr>
            <a:picLocks noGrp="1" noChangeAspect="1"/>
          </p:cNvPicPr>
          <p:nvPr>
            <p:ph idx="1"/>
          </p:nvPr>
        </p:nvPicPr>
        <p:blipFill>
          <a:blip r:embed="rId2" cstate="print"/>
          <a:stretch>
            <a:fillRect/>
          </a:stretch>
        </p:blipFill>
        <p:spPr>
          <a:xfrm rot="5400000">
            <a:off x="1648089" y="1628511"/>
            <a:ext cx="5712883" cy="4284662"/>
          </a:xfrm>
        </p:spPr>
      </p:pic>
      <p:pic>
        <p:nvPicPr>
          <p:cNvPr id="1026" name="Picture 2" descr="C:\Users\patrol\AppData\Local\Microsoft\Windows\Temporary Internet Files\Content.IE5\K8O8WWYO\Boomerang[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486400"/>
            <a:ext cx="844615" cy="7938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patrol\AppData\Local\Microsoft\Windows\Temporary Internet Files\Content.IE5\K8O8WWYO\Boomerang[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5486400"/>
            <a:ext cx="844615" cy="7938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patrol\AppData\Local\Microsoft\Windows\Temporary Internet Files\Content.IE5\K8O8WWYO\Boomerang[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762000"/>
            <a:ext cx="844615" cy="7938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trol\AppData\Local\Microsoft\Windows\Temporary Internet Files\Content.IE5\K8O8WWYO\Boomerang[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762000"/>
            <a:ext cx="844615" cy="793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14266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 Scripture and Catechism…</a:t>
            </a:r>
            <a:endParaRPr lang="en-US" dirty="0"/>
          </a:p>
        </p:txBody>
      </p:sp>
      <p:sp>
        <p:nvSpPr>
          <p:cNvPr id="3" name="Subtitle 2"/>
          <p:cNvSpPr>
            <a:spLocks noGrp="1"/>
          </p:cNvSpPr>
          <p:nvPr>
            <p:ph type="subTitle" idx="1"/>
          </p:nvPr>
        </p:nvSpPr>
        <p:spPr>
          <a:xfrm>
            <a:off x="730249" y="4344988"/>
            <a:ext cx="7681913" cy="1370012"/>
          </a:xfrm>
        </p:spPr>
        <p:txBody>
          <a:bodyPr/>
          <a:lstStyle/>
          <a:p>
            <a:r>
              <a:rPr lang="en-US" sz="6000" dirty="0" smtClean="0"/>
              <a:t>Daily!</a:t>
            </a:r>
          </a:p>
          <a:p>
            <a:r>
              <a:rPr lang="en-US" sz="4000" dirty="0" smtClean="0"/>
              <a:t>You’ve heard of “Play 60”</a:t>
            </a:r>
          </a:p>
          <a:p>
            <a:r>
              <a:rPr lang="en-US" sz="4000" dirty="0" smtClean="0"/>
              <a:t>Try “Read 20”</a:t>
            </a:r>
            <a:endParaRPr lang="en-US" sz="4000" dirty="0"/>
          </a:p>
        </p:txBody>
      </p:sp>
    </p:spTree>
    <p:extLst>
      <p:ext uri="{BB962C8B-B14F-4D97-AF65-F5344CB8AC3E}">
        <p14:creationId xmlns:p14="http://schemas.microsoft.com/office/powerpoint/2010/main" xmlns="" val="36357405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Know where to find what Catholic </a:t>
            </a:r>
            <a:r>
              <a:rPr lang="en-US" dirty="0"/>
              <a:t>Church </a:t>
            </a:r>
            <a:r>
              <a:rPr lang="en-US" u="sng" dirty="0"/>
              <a:t>actually </a:t>
            </a:r>
            <a:r>
              <a:rPr lang="en-US" dirty="0"/>
              <a:t>teaches</a:t>
            </a:r>
          </a:p>
        </p:txBody>
      </p:sp>
      <p:sp>
        <p:nvSpPr>
          <p:cNvPr id="3" name="Content Placeholder 2"/>
          <p:cNvSpPr>
            <a:spLocks noGrp="1"/>
          </p:cNvSpPr>
          <p:nvPr>
            <p:ph idx="1"/>
          </p:nvPr>
        </p:nvSpPr>
        <p:spPr>
          <a:xfrm>
            <a:off x="381000" y="1828800"/>
            <a:ext cx="8382000" cy="4278094"/>
          </a:xfrm>
        </p:spPr>
        <p:txBody>
          <a:bodyPr/>
          <a:lstStyle/>
          <a:p>
            <a:r>
              <a:rPr lang="en-US" dirty="0" smtClean="0"/>
              <a:t>Find, read accurate resources</a:t>
            </a:r>
          </a:p>
          <a:p>
            <a:pPr lvl="1"/>
            <a:r>
              <a:rPr lang="en-US" dirty="0" smtClean="0"/>
              <a:t>www.Catholic.com</a:t>
            </a:r>
          </a:p>
          <a:p>
            <a:pPr lvl="1"/>
            <a:r>
              <a:rPr lang="en-US" dirty="0" smtClean="0"/>
              <a:t>the Catholic Catechism</a:t>
            </a:r>
          </a:p>
          <a:p>
            <a:pPr lvl="1"/>
            <a:r>
              <a:rPr lang="en-US" dirty="0" smtClean="0"/>
              <a:t>Imprimatur, </a:t>
            </a:r>
            <a:r>
              <a:rPr lang="en-US" dirty="0" err="1" smtClean="0"/>
              <a:t>Nihl</a:t>
            </a:r>
            <a:r>
              <a:rPr lang="en-US" dirty="0" smtClean="0"/>
              <a:t> </a:t>
            </a:r>
            <a:r>
              <a:rPr lang="en-US" dirty="0" err="1" smtClean="0"/>
              <a:t>Obstat</a:t>
            </a:r>
            <a:endParaRPr lang="en-US" dirty="0" smtClean="0"/>
          </a:p>
          <a:p>
            <a:pPr marL="0" indent="0">
              <a:buNone/>
            </a:pPr>
            <a:r>
              <a:rPr lang="en-US" dirty="0" smtClean="0"/>
              <a:t>“…if you are sure you are a… corrector of the foolish, a teacher of children… You then, who teach others, will you not teach yourself?”  Romans </a:t>
            </a:r>
            <a:r>
              <a:rPr lang="en-US" dirty="0" smtClean="0"/>
              <a:t>2:19-20</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5600" y="5562215"/>
            <a:ext cx="2819400" cy="1295785"/>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Eight Laws of Effectively Sharing the Faith, by Terry Barber</a:t>
            </a:r>
            <a:endParaRPr lang="en-US" dirty="0"/>
          </a:p>
        </p:txBody>
      </p:sp>
      <p:sp>
        <p:nvSpPr>
          <p:cNvPr id="3" name="Content Placeholder 2"/>
          <p:cNvSpPr>
            <a:spLocks noGrp="1"/>
          </p:cNvSpPr>
          <p:nvPr>
            <p:ph idx="1"/>
          </p:nvPr>
        </p:nvSpPr>
        <p:spPr>
          <a:xfrm>
            <a:off x="381000" y="1600200"/>
            <a:ext cx="8382000" cy="4235006"/>
          </a:xfrm>
        </p:spPr>
        <p:txBody>
          <a:bodyPr/>
          <a:lstStyle/>
          <a:p>
            <a:pPr marL="651510" indent="-514350">
              <a:buFont typeface="+mj-lt"/>
              <a:buAutoNum type="arabicPeriod"/>
            </a:pPr>
            <a:r>
              <a:rPr lang="en-US" dirty="0" smtClean="0"/>
              <a:t>Keep it Simple</a:t>
            </a:r>
          </a:p>
          <a:p>
            <a:pPr marL="651510" indent="-514350">
              <a:buFont typeface="+mj-lt"/>
              <a:buAutoNum type="arabicPeriod"/>
            </a:pPr>
            <a:r>
              <a:rPr lang="en-US" dirty="0" smtClean="0"/>
              <a:t>Keep them saying ‘yes’</a:t>
            </a:r>
          </a:p>
          <a:p>
            <a:pPr marL="651510" indent="-514350">
              <a:buFont typeface="+mj-lt"/>
              <a:buAutoNum type="arabicPeriod"/>
            </a:pPr>
            <a:r>
              <a:rPr lang="en-US" dirty="0" smtClean="0"/>
              <a:t>Be enthusiastic / start w/ positive statement</a:t>
            </a:r>
          </a:p>
          <a:p>
            <a:pPr marL="651510" indent="-514350">
              <a:buFont typeface="+mj-lt"/>
              <a:buAutoNum type="arabicPeriod"/>
            </a:pPr>
            <a:r>
              <a:rPr lang="en-US" dirty="0" smtClean="0"/>
              <a:t>Call them by name</a:t>
            </a:r>
          </a:p>
          <a:p>
            <a:pPr marL="651510" indent="-514350">
              <a:buFont typeface="+mj-lt"/>
              <a:buAutoNum type="arabicPeriod"/>
            </a:pPr>
            <a:r>
              <a:rPr lang="en-US" dirty="0" smtClean="0"/>
              <a:t>Show and then tell</a:t>
            </a:r>
          </a:p>
          <a:p>
            <a:pPr marL="651510" indent="-514350">
              <a:buFont typeface="+mj-lt"/>
              <a:buAutoNum type="arabicPeriod"/>
            </a:pPr>
            <a:r>
              <a:rPr lang="en-US" dirty="0" smtClean="0"/>
              <a:t>Always agree / rephrase their position</a:t>
            </a:r>
          </a:p>
          <a:p>
            <a:pPr marL="651510" indent="-514350">
              <a:buFont typeface="+mj-lt"/>
              <a:buAutoNum type="arabicPeriod"/>
            </a:pPr>
            <a:r>
              <a:rPr lang="en-US" dirty="0" smtClean="0"/>
              <a:t>Ask questions / Socratic method</a:t>
            </a:r>
          </a:p>
          <a:p>
            <a:pPr marL="651510" indent="-514350">
              <a:buFont typeface="+mj-lt"/>
              <a:buAutoNum type="arabicPeriod"/>
            </a:pPr>
            <a:r>
              <a:rPr lang="en-US" dirty="0" smtClean="0"/>
              <a:t>Practice Virtue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more, by Nate</a:t>
            </a:r>
            <a:endParaRPr lang="en-US" dirty="0"/>
          </a:p>
        </p:txBody>
      </p:sp>
      <p:sp>
        <p:nvSpPr>
          <p:cNvPr id="3" name="Content Placeholder 2"/>
          <p:cNvSpPr>
            <a:spLocks noGrp="1"/>
          </p:cNvSpPr>
          <p:nvPr>
            <p:ph idx="1"/>
          </p:nvPr>
        </p:nvSpPr>
        <p:spPr>
          <a:xfrm>
            <a:off x="381000" y="1412874"/>
            <a:ext cx="8382000" cy="4505849"/>
          </a:xfrm>
        </p:spPr>
        <p:txBody>
          <a:bodyPr/>
          <a:lstStyle/>
          <a:p>
            <a:r>
              <a:rPr lang="en-US" dirty="0" smtClean="0"/>
              <a:t>Active Listening</a:t>
            </a:r>
          </a:p>
          <a:p>
            <a:pPr lvl="1"/>
            <a:r>
              <a:rPr lang="en-US" dirty="0" smtClean="0"/>
              <a:t>Try to understand / Let them speak / Logical errors</a:t>
            </a:r>
          </a:p>
          <a:p>
            <a:r>
              <a:rPr lang="en-US" dirty="0" smtClean="0"/>
              <a:t>Take your time</a:t>
            </a:r>
          </a:p>
          <a:p>
            <a:pPr lvl="1"/>
            <a:r>
              <a:rPr lang="en-US" dirty="0" smtClean="0"/>
              <a:t>One issue at a time</a:t>
            </a:r>
          </a:p>
          <a:p>
            <a:r>
              <a:rPr lang="en-US" dirty="0" smtClean="0"/>
              <a:t>Never become argumentative</a:t>
            </a:r>
          </a:p>
          <a:p>
            <a:pPr lvl="1"/>
            <a:r>
              <a:rPr lang="en-US" dirty="0" smtClean="0"/>
              <a:t>Different then presenting an argument</a:t>
            </a:r>
          </a:p>
          <a:p>
            <a:r>
              <a:rPr lang="en-US" dirty="0" smtClean="0"/>
              <a:t>Be Humble</a:t>
            </a:r>
          </a:p>
          <a:p>
            <a:pPr lvl="1"/>
            <a:r>
              <a:rPr lang="en-US" dirty="0" smtClean="0"/>
              <a:t>Does not mean be a door mat</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NOT to talk about the Faith…</a:t>
            </a:r>
            <a:endParaRPr lang="en-US" dirty="0"/>
          </a:p>
        </p:txBody>
      </p:sp>
      <p:sp>
        <p:nvSpPr>
          <p:cNvPr id="5" name="Subtitle 4"/>
          <p:cNvSpPr>
            <a:spLocks noGrp="1"/>
          </p:cNvSpPr>
          <p:nvPr>
            <p:ph type="subTitle" idx="1"/>
          </p:nvPr>
        </p:nvSpPr>
        <p:spPr/>
        <p:txBody>
          <a:bodyPr/>
          <a:lstStyle/>
          <a:p>
            <a:endParaRPr lang="en-US"/>
          </a:p>
        </p:txBody>
      </p:sp>
      <p:pic>
        <p:nvPicPr>
          <p:cNvPr id="6" name="Picture 2" descr="C:\Users\Stevens Family\AppData\Local\Microsoft\Windows\INetCache\IE\WD0BM1NP\MP900227797[1].jpg"/>
          <p:cNvPicPr>
            <a:picLocks noChangeAspect="1" noChangeArrowheads="1"/>
          </p:cNvPicPr>
          <p:nvPr/>
        </p:nvPicPr>
        <p:blipFill>
          <a:blip r:embed="rId2" cstate="print"/>
          <a:srcRect/>
          <a:stretch>
            <a:fillRect/>
          </a:stretch>
        </p:blipFill>
        <p:spPr bwMode="auto">
          <a:xfrm>
            <a:off x="2743200" y="3810000"/>
            <a:ext cx="3657600" cy="2401824"/>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a:t>
            </a:r>
            <a:endParaRPr lang="en-US" dirty="0"/>
          </a:p>
        </p:txBody>
      </p:sp>
      <p:sp>
        <p:nvSpPr>
          <p:cNvPr id="3" name="Text Placeholder 2"/>
          <p:cNvSpPr>
            <a:spLocks noGrp="1"/>
          </p:cNvSpPr>
          <p:nvPr>
            <p:ph type="body" sz="quarter" idx="10"/>
          </p:nvPr>
        </p:nvSpPr>
        <p:spPr>
          <a:xfrm>
            <a:off x="381000" y="1411552"/>
            <a:ext cx="8382000" cy="4739759"/>
          </a:xfrm>
        </p:spPr>
        <p:txBody>
          <a:bodyPr/>
          <a:lstStyle/>
          <a:p>
            <a:r>
              <a:rPr lang="en-US" dirty="0" smtClean="0"/>
              <a:t>Win at all costs…</a:t>
            </a:r>
          </a:p>
          <a:p>
            <a:pPr lvl="1"/>
            <a:r>
              <a:rPr lang="en-US" dirty="0" smtClean="0"/>
              <a:t>“It is entirely possible to win the argument but lose the soul.” – Bl. Arch Bishop Fulton Sheen</a:t>
            </a:r>
          </a:p>
          <a:p>
            <a:r>
              <a:rPr lang="en-US" dirty="0" smtClean="0"/>
              <a:t>Sacrifice Truth for palatability</a:t>
            </a:r>
          </a:p>
          <a:p>
            <a:pPr lvl="1"/>
            <a:r>
              <a:rPr lang="en-US" dirty="0" smtClean="0"/>
              <a:t>Does not allow for an informed choice</a:t>
            </a:r>
          </a:p>
          <a:p>
            <a:pPr lvl="1"/>
            <a:r>
              <a:rPr lang="en-US" dirty="0" smtClean="0"/>
              <a:t>Different from “only what they can handle”</a:t>
            </a:r>
          </a:p>
          <a:p>
            <a:r>
              <a:rPr lang="en-US" dirty="0" smtClean="0"/>
              <a:t>Use your ‘But’</a:t>
            </a:r>
          </a:p>
          <a:p>
            <a:pPr lvl="1"/>
            <a:r>
              <a:rPr lang="en-US" dirty="0" smtClean="0"/>
              <a:t>I know what the Catholic Church teaches… but…</a:t>
            </a:r>
          </a:p>
          <a:p>
            <a:pPr lvl="1"/>
            <a:r>
              <a:rPr lang="en-US" dirty="0" smtClean="0"/>
              <a:t>We are called to use our hands, heads and hearts… not our ‘</a:t>
            </a:r>
            <a:r>
              <a:rPr lang="en-US" dirty="0" err="1" smtClean="0"/>
              <a:t>but’s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If you’re having difficulty with some teaching…</a:t>
            </a:r>
            <a:endParaRPr lang="en-US" dirty="0"/>
          </a:p>
        </p:txBody>
      </p:sp>
      <p:sp>
        <p:nvSpPr>
          <p:cNvPr id="3" name="Text Placeholder 2"/>
          <p:cNvSpPr>
            <a:spLocks noGrp="1"/>
          </p:cNvSpPr>
          <p:nvPr>
            <p:ph type="body" sz="quarter" idx="10"/>
          </p:nvPr>
        </p:nvSpPr>
        <p:spPr>
          <a:xfrm>
            <a:off x="381000" y="1676400"/>
            <a:ext cx="8382000" cy="3914918"/>
          </a:xfrm>
        </p:spPr>
        <p:txBody>
          <a:bodyPr/>
          <a:lstStyle/>
          <a:p>
            <a:r>
              <a:rPr lang="en-US" dirty="0" smtClean="0"/>
              <a:t>Read from Catechism</a:t>
            </a:r>
          </a:p>
          <a:p>
            <a:r>
              <a:rPr lang="en-US" dirty="0" smtClean="0"/>
              <a:t>Read from Church documents</a:t>
            </a:r>
          </a:p>
          <a:p>
            <a:r>
              <a:rPr lang="en-US" dirty="0" smtClean="0"/>
              <a:t>Read faithful writings – books essays</a:t>
            </a:r>
          </a:p>
          <a:p>
            <a:pPr lvl="1"/>
            <a:r>
              <a:rPr lang="en-US" dirty="0" smtClean="0"/>
              <a:t>Especially by people who struggled with the same issue(s)</a:t>
            </a:r>
          </a:p>
          <a:p>
            <a:r>
              <a:rPr lang="en-US" dirty="0" smtClean="0"/>
              <a:t>Pray:  Jesus, what is it YOU want me to believe about this?</a:t>
            </a:r>
          </a:p>
          <a:p>
            <a:pPr lvl="1"/>
            <a:r>
              <a:rPr lang="en-US" dirty="0" smtClean="0"/>
              <a:t>I will follow whatever </a:t>
            </a:r>
            <a:r>
              <a:rPr lang="en-US" smtClean="0"/>
              <a:t>you tell me.</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Explaining the Faith</a:t>
            </a:r>
            <a:endParaRPr lang="en-US" dirty="0"/>
          </a:p>
        </p:txBody>
      </p:sp>
      <p:sp>
        <p:nvSpPr>
          <p:cNvPr id="6" name="Subtitle 5"/>
          <p:cNvSpPr>
            <a:spLocks noGrp="1"/>
          </p:cNvSpPr>
          <p:nvPr>
            <p:ph type="subTitle" idx="1"/>
          </p:nvPr>
        </p:nvSpPr>
        <p:spPr/>
        <p:txBody>
          <a:bodyPr/>
          <a:lstStyle/>
          <a:p>
            <a:r>
              <a:rPr lang="en-US" dirty="0" smtClean="0"/>
              <a:t>Three questions; Three different people;</a:t>
            </a:r>
          </a:p>
          <a:p>
            <a:r>
              <a:rPr lang="en-US" dirty="0" smtClean="0"/>
              <a:t>Three answers with kindness and respect</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“Mary, Mother of God?”</a:t>
            </a:r>
            <a:br>
              <a:rPr lang="en-US" dirty="0" smtClean="0"/>
            </a:br>
            <a:r>
              <a:rPr lang="en-US" dirty="0" smtClean="0"/>
              <a:t>How Could God have a Mother?</a:t>
            </a:r>
            <a:endParaRPr lang="en-US" dirty="0"/>
          </a:p>
        </p:txBody>
      </p:sp>
      <p:sp>
        <p:nvSpPr>
          <p:cNvPr id="3" name="Subtitle 2"/>
          <p:cNvSpPr>
            <a:spLocks noGrp="1"/>
          </p:cNvSpPr>
          <p:nvPr>
            <p:ph type="subTitle" idx="1"/>
          </p:nvPr>
        </p:nvSpPr>
        <p:spPr/>
        <p:txBody>
          <a:bodyPr/>
          <a:lstStyle/>
          <a:p>
            <a:r>
              <a:rPr lang="en-US" dirty="0" smtClean="0"/>
              <a:t>Question from a non-Catholic Christian</a:t>
            </a:r>
            <a:endParaRPr lang="en-US" dirty="0"/>
          </a:p>
        </p:txBody>
      </p:sp>
    </p:spTree>
    <p:extLst>
      <p:ext uri="{BB962C8B-B14F-4D97-AF65-F5344CB8AC3E}">
        <p14:creationId xmlns:p14="http://schemas.microsoft.com/office/powerpoint/2010/main" xmlns="" val="6807537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is Jesus?</a:t>
            </a:r>
            <a:endParaRPr lang="en-US" dirty="0"/>
          </a:p>
        </p:txBody>
      </p:sp>
      <p:sp>
        <p:nvSpPr>
          <p:cNvPr id="2" name="Content Placeholder 1"/>
          <p:cNvSpPr>
            <a:spLocks noGrp="1"/>
          </p:cNvSpPr>
          <p:nvPr>
            <p:ph idx="1"/>
          </p:nvPr>
        </p:nvSpPr>
        <p:spPr>
          <a:xfrm>
            <a:off x="381000" y="1412874"/>
            <a:ext cx="8382000" cy="5164491"/>
          </a:xfrm>
        </p:spPr>
        <p:txBody>
          <a:bodyPr/>
          <a:lstStyle/>
          <a:p>
            <a:r>
              <a:rPr lang="en-US" dirty="0" smtClean="0"/>
              <a:t>If A=B and B=C then C=A</a:t>
            </a:r>
          </a:p>
          <a:p>
            <a:r>
              <a:rPr lang="en-US" dirty="0" smtClean="0"/>
              <a:t>Is Mary the Mother of Jesus?</a:t>
            </a:r>
          </a:p>
          <a:p>
            <a:r>
              <a:rPr lang="en-US" dirty="0" smtClean="0"/>
              <a:t>Is Jesus just a Man?</a:t>
            </a:r>
          </a:p>
          <a:p>
            <a:r>
              <a:rPr lang="en-US" dirty="0" smtClean="0"/>
              <a:t>If Jesus is God and His Mother is Mary then Mary is the Mother of God</a:t>
            </a:r>
          </a:p>
          <a:p>
            <a:r>
              <a:rPr lang="en-US" dirty="0" smtClean="0"/>
              <a:t>Where is this in Scripture?</a:t>
            </a:r>
          </a:p>
          <a:p>
            <a:pPr lvl="1"/>
            <a:r>
              <a:rPr lang="en-US" dirty="0" smtClean="0"/>
              <a:t>“Who am I that the </a:t>
            </a:r>
            <a:r>
              <a:rPr lang="en-US" b="1" u="sng" dirty="0" smtClean="0"/>
              <a:t>Mother of my Lord</a:t>
            </a:r>
            <a:r>
              <a:rPr lang="en-US" dirty="0" smtClean="0"/>
              <a:t> should come to me?”  </a:t>
            </a:r>
            <a:r>
              <a:rPr lang="en-US" dirty="0" err="1" smtClean="0"/>
              <a:t>Lk</a:t>
            </a:r>
            <a:r>
              <a:rPr lang="en-US" dirty="0" smtClean="0"/>
              <a:t> 1:43</a:t>
            </a:r>
          </a:p>
          <a:p>
            <a:pPr lvl="1"/>
            <a:r>
              <a:rPr lang="en-US" dirty="0" smtClean="0"/>
              <a:t>Is 7:14 </a:t>
            </a:r>
            <a:r>
              <a:rPr lang="en-US" dirty="0" err="1" smtClean="0"/>
              <a:t>cf</a:t>
            </a:r>
            <a:r>
              <a:rPr lang="en-US" dirty="0" smtClean="0"/>
              <a:t> Mt 1:23: “Behold a virgin shall conceive and bear a son and will name Him Immanuel which means ‘God is with us’.”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 18, 2011; Easter Vigil 2012</a:t>
            </a:r>
            <a:endParaRPr lang="en-US" dirty="0"/>
          </a:p>
        </p:txBody>
      </p:sp>
      <p:pic>
        <p:nvPicPr>
          <p:cNvPr id="6" name="Content Placeholder 5" descr="P1010045.JPG"/>
          <p:cNvPicPr>
            <a:picLocks noGrp="1" noChangeAspect="1"/>
          </p:cNvPicPr>
          <p:nvPr>
            <p:ph idx="1"/>
          </p:nvPr>
        </p:nvPicPr>
        <p:blipFill>
          <a:blip r:embed="rId2" cstate="print"/>
          <a:stretch>
            <a:fillRect/>
          </a:stretch>
        </p:blipFill>
        <p:spPr>
          <a:xfrm>
            <a:off x="1447800" y="1447800"/>
            <a:ext cx="6197599" cy="4648200"/>
          </a:xfr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Theotokos</a:t>
            </a:r>
            <a:r>
              <a:rPr lang="en-US" dirty="0" smtClean="0"/>
              <a:t> = “God Bearer”</a:t>
            </a:r>
            <a:endParaRPr lang="en-US" dirty="0"/>
          </a:p>
        </p:txBody>
      </p:sp>
      <p:sp>
        <p:nvSpPr>
          <p:cNvPr id="3" name="Content Placeholder 2"/>
          <p:cNvSpPr>
            <a:spLocks noGrp="1"/>
          </p:cNvSpPr>
          <p:nvPr>
            <p:ph idx="1"/>
          </p:nvPr>
        </p:nvSpPr>
        <p:spPr>
          <a:xfrm>
            <a:off x="381000" y="1412875"/>
            <a:ext cx="8382000" cy="4712059"/>
          </a:xfrm>
        </p:spPr>
        <p:txBody>
          <a:bodyPr/>
          <a:lstStyle/>
          <a:p>
            <a:r>
              <a:rPr lang="en-US" dirty="0" smtClean="0"/>
              <a:t>“Behold </a:t>
            </a:r>
            <a:r>
              <a:rPr lang="en-US" u="sng" dirty="0" smtClean="0"/>
              <a:t>a virgin </a:t>
            </a:r>
            <a:r>
              <a:rPr lang="en-US" dirty="0" smtClean="0"/>
              <a:t>[Mary]…</a:t>
            </a:r>
          </a:p>
          <a:p>
            <a:r>
              <a:rPr lang="en-US" dirty="0" smtClean="0"/>
              <a:t>…</a:t>
            </a:r>
            <a:r>
              <a:rPr lang="en-US" u="sng" dirty="0" smtClean="0"/>
              <a:t>shall</a:t>
            </a:r>
            <a:r>
              <a:rPr lang="en-US" dirty="0" smtClean="0"/>
              <a:t> conceive and </a:t>
            </a:r>
            <a:r>
              <a:rPr lang="en-US" u="sng" dirty="0" smtClean="0"/>
              <a:t>bear</a:t>
            </a:r>
            <a:r>
              <a:rPr lang="en-US" dirty="0" smtClean="0"/>
              <a:t> a son and will name him…</a:t>
            </a:r>
          </a:p>
          <a:p>
            <a:r>
              <a:rPr lang="en-US" dirty="0" smtClean="0"/>
              <a:t>Immanuel which means ‘</a:t>
            </a:r>
            <a:r>
              <a:rPr lang="en-US" u="sng" dirty="0" smtClean="0"/>
              <a:t>God</a:t>
            </a:r>
            <a:r>
              <a:rPr lang="en-US" dirty="0" smtClean="0"/>
              <a:t> is with us’.”</a:t>
            </a:r>
          </a:p>
          <a:p>
            <a:endParaRPr lang="en-US" dirty="0"/>
          </a:p>
          <a:p>
            <a:r>
              <a:rPr lang="en-US" dirty="0" smtClean="0"/>
              <a:t>“A virgin [Mary] shall bear God.” </a:t>
            </a:r>
          </a:p>
          <a:p>
            <a:pPr marL="0" indent="0">
              <a:buNone/>
            </a:pPr>
            <a:endParaRPr lang="en-US" dirty="0"/>
          </a:p>
          <a:p>
            <a:pPr marL="0" indent="0" algn="ctr">
              <a:buNone/>
            </a:pPr>
            <a:r>
              <a:rPr lang="en-US" sz="6600" dirty="0" smtClean="0"/>
              <a:t>“</a:t>
            </a:r>
            <a:r>
              <a:rPr lang="en-US" sz="6600" dirty="0" err="1" smtClean="0"/>
              <a:t>Theotokos</a:t>
            </a:r>
            <a:r>
              <a:rPr lang="en-US" sz="6600" dirty="0" smtClean="0"/>
              <a:t>”</a:t>
            </a:r>
          </a:p>
        </p:txBody>
      </p:sp>
    </p:spTree>
    <p:extLst>
      <p:ext uri="{BB962C8B-B14F-4D97-AF65-F5344CB8AC3E}">
        <p14:creationId xmlns:p14="http://schemas.microsoft.com/office/powerpoint/2010/main" xmlns="" val="4111704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Protestant Reformers Professed it.</a:t>
            </a:r>
            <a:endParaRPr lang="en-US" dirty="0"/>
          </a:p>
        </p:txBody>
      </p:sp>
      <p:sp>
        <p:nvSpPr>
          <p:cNvPr id="5" name="Subtitle 4"/>
          <p:cNvSpPr>
            <a:spLocks noGrp="1"/>
          </p:cNvSpPr>
          <p:nvPr>
            <p:ph type="subTitle" idx="1"/>
          </p:nvPr>
        </p:nvSpPr>
        <p:spPr/>
        <p:txBody>
          <a:bodyPr/>
          <a:lstStyle/>
          <a:p>
            <a:r>
              <a:rPr lang="en-US" dirty="0" smtClean="0"/>
              <a:t>Martin Luther, John Calvin and Ulrich Zwingli</a:t>
            </a:r>
            <a:endParaRPr lang="en-US" dirty="0"/>
          </a:p>
        </p:txBody>
      </p:sp>
    </p:spTree>
    <p:extLst>
      <p:ext uri="{BB962C8B-B14F-4D97-AF65-F5344CB8AC3E}">
        <p14:creationId xmlns:p14="http://schemas.microsoft.com/office/powerpoint/2010/main" xmlns="" val="84996024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Religion is totally disproved by Science.</a:t>
            </a:r>
            <a:endParaRPr lang="en-US" dirty="0"/>
          </a:p>
        </p:txBody>
      </p:sp>
      <p:sp>
        <p:nvSpPr>
          <p:cNvPr id="6" name="Subtitle 5"/>
          <p:cNvSpPr>
            <a:spLocks noGrp="1"/>
          </p:cNvSpPr>
          <p:nvPr>
            <p:ph type="subTitle" idx="1"/>
          </p:nvPr>
        </p:nvSpPr>
        <p:spPr/>
        <p:txBody>
          <a:bodyPr/>
          <a:lstStyle/>
          <a:p>
            <a:r>
              <a:rPr lang="en-US" dirty="0" smtClean="0"/>
              <a:t>Question from an Atheist</a:t>
            </a:r>
            <a:endParaRPr lang="en-US" dirty="0"/>
          </a:p>
        </p:txBody>
      </p:sp>
    </p:spTree>
    <p:extLst>
      <p:ext uri="{BB962C8B-B14F-4D97-AF65-F5344CB8AC3E}">
        <p14:creationId xmlns:p14="http://schemas.microsoft.com/office/powerpoint/2010/main" xmlns="" val="42937226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Do you believe Science shows us the answer to everything?</a:t>
            </a:r>
            <a:endParaRPr lang="en-US" dirty="0"/>
          </a:p>
        </p:txBody>
      </p:sp>
      <p:sp>
        <p:nvSpPr>
          <p:cNvPr id="3" name="Content Placeholder 2"/>
          <p:cNvSpPr>
            <a:spLocks noGrp="1"/>
          </p:cNvSpPr>
          <p:nvPr>
            <p:ph idx="1"/>
          </p:nvPr>
        </p:nvSpPr>
        <p:spPr>
          <a:xfrm>
            <a:off x="381000" y="1524000"/>
            <a:ext cx="8382000" cy="5816977"/>
          </a:xfrm>
        </p:spPr>
        <p:txBody>
          <a:bodyPr/>
          <a:lstStyle/>
          <a:p>
            <a:r>
              <a:rPr lang="en-US" dirty="0" smtClean="0"/>
              <a:t>Isn’t this a philosophical statement?</a:t>
            </a:r>
          </a:p>
          <a:p>
            <a:r>
              <a:rPr lang="en-US" dirty="0" smtClean="0"/>
              <a:t>Can you prove this idea using the Scientific Method alone?</a:t>
            </a:r>
          </a:p>
          <a:p>
            <a:pPr lvl="1"/>
            <a:r>
              <a:rPr lang="en-US" dirty="0" smtClean="0"/>
              <a:t>Or the 5 senses alone?</a:t>
            </a:r>
          </a:p>
          <a:p>
            <a:r>
              <a:rPr lang="en-US" dirty="0" smtClean="0"/>
              <a:t>Isn’t it true that everything that had a beginning had something outside itself that began it?</a:t>
            </a:r>
          </a:p>
          <a:p>
            <a:pPr lvl="1"/>
            <a:r>
              <a:rPr lang="en-US" dirty="0" smtClean="0"/>
              <a:t>A non-existent tree can’t say, “I think I’ll exist today.”</a:t>
            </a:r>
          </a:p>
          <a:p>
            <a:r>
              <a:rPr lang="en-US" dirty="0" smtClean="0"/>
              <a:t>Doesn’t modern scientific evidence show the Universe had a beginning? (Big Bang Theory)</a:t>
            </a:r>
          </a:p>
          <a:p>
            <a:pPr lvl="1"/>
            <a:r>
              <a:rPr lang="en-US" dirty="0" smtClean="0"/>
              <a:t>All time, space, matter and energy.</a:t>
            </a:r>
          </a:p>
          <a:p>
            <a:endParaRPr lang="en-US" dirty="0"/>
          </a:p>
        </p:txBody>
      </p:sp>
    </p:spTree>
    <p:extLst>
      <p:ext uri="{BB962C8B-B14F-4D97-AF65-F5344CB8AC3E}">
        <p14:creationId xmlns:p14="http://schemas.microsoft.com/office/powerpoint/2010/main" xmlns="" val="42446440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began the Universe?</a:t>
            </a:r>
            <a:endParaRPr lang="en-US" dirty="0"/>
          </a:p>
        </p:txBody>
      </p:sp>
      <p:sp>
        <p:nvSpPr>
          <p:cNvPr id="3" name="Content Placeholder 2"/>
          <p:cNvSpPr>
            <a:spLocks noGrp="1"/>
          </p:cNvSpPr>
          <p:nvPr>
            <p:ph type="subTitle" idx="1"/>
          </p:nvPr>
        </p:nvSpPr>
        <p:spPr/>
        <p:txBody>
          <a:bodyPr/>
          <a:lstStyle/>
          <a:p>
            <a:r>
              <a:rPr lang="en-US" dirty="0" smtClean="0"/>
              <a:t>It would have to be outside of:</a:t>
            </a:r>
          </a:p>
          <a:p>
            <a:pPr lvl="1"/>
            <a:r>
              <a:rPr lang="en-US" dirty="0" smtClean="0"/>
              <a:t>Time, Space, Matter and Energy</a:t>
            </a:r>
          </a:p>
          <a:p>
            <a:pPr lvl="2"/>
            <a:r>
              <a:rPr lang="en-US" dirty="0" smtClean="0"/>
              <a:t>Nothing can begin itself</a:t>
            </a:r>
          </a:p>
          <a:p>
            <a:endParaRPr lang="en-US" dirty="0"/>
          </a:p>
        </p:txBody>
      </p:sp>
    </p:spTree>
    <p:extLst>
      <p:ext uri="{BB962C8B-B14F-4D97-AF65-F5344CB8AC3E}">
        <p14:creationId xmlns:p14="http://schemas.microsoft.com/office/powerpoint/2010/main" xmlns="" val="14473151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Why does the Catholic Church hate gay people?</a:t>
            </a:r>
            <a:endParaRPr lang="en-US" dirty="0"/>
          </a:p>
        </p:txBody>
      </p:sp>
      <p:sp>
        <p:nvSpPr>
          <p:cNvPr id="6" name="Subtitle 5"/>
          <p:cNvSpPr>
            <a:spLocks noGrp="1"/>
          </p:cNvSpPr>
          <p:nvPr>
            <p:ph type="subTitle" idx="1"/>
          </p:nvPr>
        </p:nvSpPr>
        <p:spPr/>
        <p:txBody>
          <a:bodyPr/>
          <a:lstStyle/>
          <a:p>
            <a:r>
              <a:rPr lang="en-US" dirty="0" smtClean="0"/>
              <a:t>Question from lax / lapsed Catholic</a:t>
            </a:r>
            <a:endParaRPr lang="en-US" dirty="0"/>
          </a:p>
        </p:txBody>
      </p:sp>
    </p:spTree>
    <p:extLst>
      <p:ext uri="{BB962C8B-B14F-4D97-AF65-F5344CB8AC3E}">
        <p14:creationId xmlns:p14="http://schemas.microsoft.com/office/powerpoint/2010/main" xmlns="" val="262117092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Have you read what the Catholic Church actually teaches?</a:t>
            </a:r>
            <a:endParaRPr lang="en-US" dirty="0"/>
          </a:p>
        </p:txBody>
      </p:sp>
      <p:sp>
        <p:nvSpPr>
          <p:cNvPr id="3" name="Content Placeholder 2"/>
          <p:cNvSpPr>
            <a:spLocks noGrp="1"/>
          </p:cNvSpPr>
          <p:nvPr>
            <p:ph idx="1"/>
          </p:nvPr>
        </p:nvSpPr>
        <p:spPr>
          <a:xfrm>
            <a:off x="381000" y="1524000"/>
            <a:ext cx="8382000" cy="4967514"/>
          </a:xfrm>
        </p:spPr>
        <p:txBody>
          <a:bodyPr/>
          <a:lstStyle/>
          <a:p>
            <a:r>
              <a:rPr lang="en-US" dirty="0" smtClean="0"/>
              <a:t>CCC 2357 and 2358:</a:t>
            </a:r>
          </a:p>
          <a:p>
            <a:pPr lvl="1"/>
            <a:r>
              <a:rPr lang="en-US" dirty="0" smtClean="0"/>
              <a:t>“They [people with Same Sex Attraction (SSA)] </a:t>
            </a:r>
            <a:r>
              <a:rPr lang="en-US" dirty="0"/>
              <a:t>must be accepted with respect, compassion and sensitivity.  Every sign of unjust discrimination in their regard should be avoided”</a:t>
            </a:r>
          </a:p>
          <a:p>
            <a:pPr lvl="1"/>
            <a:r>
              <a:rPr lang="en-US" dirty="0" smtClean="0"/>
              <a:t>“This </a:t>
            </a:r>
            <a:r>
              <a:rPr lang="en-US" dirty="0"/>
              <a:t>inclination </a:t>
            </a:r>
            <a:r>
              <a:rPr lang="en-US" dirty="0" smtClean="0"/>
              <a:t>[SSA]…</a:t>
            </a:r>
            <a:r>
              <a:rPr lang="en-US" dirty="0"/>
              <a:t>is objectively disordered…”</a:t>
            </a:r>
          </a:p>
          <a:p>
            <a:pPr lvl="1"/>
            <a:r>
              <a:rPr lang="en-US" dirty="0"/>
              <a:t>“…’homosexual acts are intrinsically disordered.’  They are contrary to the natural law.  They close the sexual act to the gift of life.  They do not proceed from a genuine affective and sexual complementarity. Under no circumstances can they be approved.”</a:t>
            </a:r>
          </a:p>
        </p:txBody>
      </p:sp>
    </p:spTree>
    <p:extLst>
      <p:ext uri="{BB962C8B-B14F-4D97-AF65-F5344CB8AC3E}">
        <p14:creationId xmlns:p14="http://schemas.microsoft.com/office/powerpoint/2010/main" xmlns="" val="42496910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t>
            </a:r>
            <a:r>
              <a:rPr lang="en-US" dirty="0" err="1" smtClean="0"/>
              <a:t>vs</a:t>
            </a:r>
            <a:r>
              <a:rPr lang="en-US" dirty="0" smtClean="0"/>
              <a:t> Behavior</a:t>
            </a:r>
            <a:endParaRPr lang="en-US" dirty="0"/>
          </a:p>
        </p:txBody>
      </p:sp>
      <p:sp>
        <p:nvSpPr>
          <p:cNvPr id="3" name="Content Placeholder 2"/>
          <p:cNvSpPr>
            <a:spLocks noGrp="1"/>
          </p:cNvSpPr>
          <p:nvPr>
            <p:ph idx="1"/>
          </p:nvPr>
        </p:nvSpPr>
        <p:spPr>
          <a:xfrm>
            <a:off x="381000" y="1412875"/>
            <a:ext cx="8382000" cy="3656386"/>
          </a:xfrm>
        </p:spPr>
        <p:txBody>
          <a:bodyPr/>
          <a:lstStyle/>
          <a:p>
            <a:r>
              <a:rPr lang="en-US" dirty="0" smtClean="0"/>
              <a:t>The ACTS are intrinsically disordered</a:t>
            </a:r>
          </a:p>
          <a:p>
            <a:pPr lvl="1"/>
            <a:r>
              <a:rPr lang="en-US" dirty="0" smtClean="0"/>
              <a:t>So are the ACTS of fornication, adultery, theft, </a:t>
            </a:r>
            <a:r>
              <a:rPr lang="en-US" dirty="0" err="1" smtClean="0"/>
              <a:t>idolotry</a:t>
            </a:r>
            <a:r>
              <a:rPr lang="en-US" dirty="0" smtClean="0"/>
              <a:t> etc.</a:t>
            </a:r>
          </a:p>
          <a:p>
            <a:r>
              <a:rPr lang="en-US" dirty="0" smtClean="0"/>
              <a:t>The INCLINATION is objectively disordered</a:t>
            </a:r>
          </a:p>
          <a:p>
            <a:pPr lvl="1"/>
            <a:r>
              <a:rPr lang="en-US" dirty="0" smtClean="0"/>
              <a:t>“Disordered” means leading away from God</a:t>
            </a:r>
          </a:p>
          <a:p>
            <a:pPr lvl="1"/>
            <a:r>
              <a:rPr lang="en-US" dirty="0" smtClean="0"/>
              <a:t>We are supposed to be “ordered” towards God</a:t>
            </a:r>
          </a:p>
          <a:p>
            <a:pPr lvl="1"/>
            <a:r>
              <a:rPr lang="en-US" dirty="0" smtClean="0"/>
              <a:t>Any inclination towards sin is “objectively disordered”</a:t>
            </a:r>
            <a:endParaRPr lang="en-US" dirty="0"/>
          </a:p>
        </p:txBody>
      </p:sp>
    </p:spTree>
    <p:extLst>
      <p:ext uri="{BB962C8B-B14F-4D97-AF65-F5344CB8AC3E}">
        <p14:creationId xmlns:p14="http://schemas.microsoft.com/office/powerpoint/2010/main" xmlns="" val="347977610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What does the Catholic Church say about the people?</a:t>
            </a:r>
            <a:endParaRPr lang="en-US" dirty="0"/>
          </a:p>
        </p:txBody>
      </p:sp>
      <p:sp>
        <p:nvSpPr>
          <p:cNvPr id="3" name="Content Placeholder 2"/>
          <p:cNvSpPr>
            <a:spLocks noGrp="1"/>
          </p:cNvSpPr>
          <p:nvPr>
            <p:ph idx="1"/>
          </p:nvPr>
        </p:nvSpPr>
        <p:spPr>
          <a:xfrm>
            <a:off x="381000" y="1676400"/>
            <a:ext cx="8382000" cy="4998291"/>
          </a:xfrm>
        </p:spPr>
        <p:txBody>
          <a:bodyPr/>
          <a:lstStyle/>
          <a:p>
            <a:r>
              <a:rPr lang="en-US" dirty="0" smtClean="0"/>
              <a:t>Compassion</a:t>
            </a:r>
          </a:p>
          <a:p>
            <a:r>
              <a:rPr lang="en-US" dirty="0" smtClean="0"/>
              <a:t>Accepted</a:t>
            </a:r>
          </a:p>
          <a:p>
            <a:r>
              <a:rPr lang="en-US" dirty="0" smtClean="0"/>
              <a:t>Respected</a:t>
            </a:r>
          </a:p>
          <a:p>
            <a:r>
              <a:rPr lang="en-US" dirty="0" smtClean="0"/>
              <a:t>Cannot discriminate against</a:t>
            </a:r>
          </a:p>
          <a:p>
            <a:r>
              <a:rPr lang="en-US" dirty="0" smtClean="0"/>
              <a:t>Loved</a:t>
            </a:r>
          </a:p>
          <a:p>
            <a:r>
              <a:rPr lang="en-US" dirty="0" smtClean="0"/>
              <a:t>Wanted</a:t>
            </a:r>
          </a:p>
          <a:p>
            <a:r>
              <a:rPr lang="en-US" dirty="0" smtClean="0"/>
              <a:t>No organization has done more for people with AIDS and HIV</a:t>
            </a:r>
          </a:p>
          <a:p>
            <a:pPr lvl="1"/>
            <a:r>
              <a:rPr lang="en-US" dirty="0" smtClean="0"/>
              <a:t>The Catholic Church had AIDS and  HIV outreach before the US ever knew about it.</a:t>
            </a:r>
            <a:endParaRPr lang="en-US" dirty="0"/>
          </a:p>
        </p:txBody>
      </p:sp>
      <p:pic>
        <p:nvPicPr>
          <p:cNvPr id="4" name="Picture 3" descr="hug.jpg"/>
          <p:cNvPicPr>
            <a:picLocks noChangeAspect="1"/>
          </p:cNvPicPr>
          <p:nvPr/>
        </p:nvPicPr>
        <p:blipFill>
          <a:blip r:embed="rId2" cstate="print"/>
          <a:stretch>
            <a:fillRect/>
          </a:stretch>
        </p:blipFill>
        <p:spPr>
          <a:xfrm>
            <a:off x="5791200" y="1676400"/>
            <a:ext cx="1981200" cy="1832610"/>
          </a:xfrm>
          <a:prstGeom prst="rect">
            <a:avLst/>
          </a:prstGeom>
        </p:spPr>
      </p:pic>
    </p:spTree>
    <p:extLst>
      <p:ext uri="{BB962C8B-B14F-4D97-AF65-F5344CB8AC3E}">
        <p14:creationId xmlns:p14="http://schemas.microsoft.com/office/powerpoint/2010/main" xmlns="" val="5618097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What do Catholics with SSA say about Catholic teaching?</a:t>
            </a:r>
            <a:endParaRPr lang="en-US" dirty="0"/>
          </a:p>
        </p:txBody>
      </p:sp>
      <p:sp>
        <p:nvSpPr>
          <p:cNvPr id="3" name="Content Placeholder 2"/>
          <p:cNvSpPr>
            <a:spLocks noGrp="1"/>
          </p:cNvSpPr>
          <p:nvPr>
            <p:ph idx="1"/>
          </p:nvPr>
        </p:nvSpPr>
        <p:spPr>
          <a:xfrm>
            <a:off x="381000" y="1600200"/>
            <a:ext cx="8382000" cy="2886944"/>
          </a:xfrm>
        </p:spPr>
        <p:txBody>
          <a:bodyPr/>
          <a:lstStyle/>
          <a:p>
            <a:r>
              <a:rPr lang="en-US" dirty="0" smtClean="0"/>
              <a:t>Daniel Mattson, </a:t>
            </a:r>
            <a:r>
              <a:rPr lang="en-US" i="1" dirty="0" smtClean="0"/>
              <a:t>Living with Same Sex Attraction</a:t>
            </a:r>
          </a:p>
          <a:p>
            <a:pPr lvl="1"/>
            <a:r>
              <a:rPr lang="en-US" dirty="0" smtClean="0"/>
              <a:t>‘Catholic Answers’ pod cast</a:t>
            </a:r>
            <a:endParaRPr lang="en-US" dirty="0"/>
          </a:p>
          <a:p>
            <a:r>
              <a:rPr lang="en-US" dirty="0" smtClean="0"/>
              <a:t>The Catholic teaching about Same Sex Attraction is the most loving, tolerant, accepting and respectful position.  </a:t>
            </a:r>
          </a:p>
          <a:p>
            <a:r>
              <a:rPr lang="en-US" dirty="0" smtClean="0"/>
              <a:t>Better than the LGBT position</a:t>
            </a:r>
            <a:endParaRPr lang="en-US" dirty="0"/>
          </a:p>
        </p:txBody>
      </p:sp>
    </p:spTree>
    <p:extLst>
      <p:ext uri="{BB962C8B-B14F-4D97-AF65-F5344CB8AC3E}">
        <p14:creationId xmlns:p14="http://schemas.microsoft.com/office/powerpoint/2010/main" xmlns="" val="29986736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I’ve been that parent…</a:t>
            </a:r>
            <a:endParaRPr lang="en-US" dirty="0"/>
          </a:p>
        </p:txBody>
      </p:sp>
      <p:sp>
        <p:nvSpPr>
          <p:cNvPr id="3" name="Text Placeholder 2"/>
          <p:cNvSpPr>
            <a:spLocks noGrp="1"/>
          </p:cNvSpPr>
          <p:nvPr>
            <p:ph type="body" sz="quarter" idx="10"/>
          </p:nvPr>
        </p:nvSpPr>
        <p:spPr>
          <a:xfrm>
            <a:off x="381000" y="1411552"/>
            <a:ext cx="8382000" cy="5065448"/>
          </a:xfrm>
        </p:spPr>
        <p:txBody>
          <a:bodyPr/>
          <a:lstStyle/>
          <a:p>
            <a:endParaRPr lang="en-US" dirty="0"/>
          </a:p>
        </p:txBody>
      </p:sp>
      <p:pic>
        <p:nvPicPr>
          <p:cNvPr id="4" name="Picture 3" descr="P1010433.JPG"/>
          <p:cNvPicPr>
            <a:picLocks noChangeAspect="1"/>
          </p:cNvPicPr>
          <p:nvPr/>
        </p:nvPicPr>
        <p:blipFill>
          <a:blip r:embed="rId2" cstate="print"/>
          <a:stretch>
            <a:fillRect/>
          </a:stretch>
        </p:blipFill>
        <p:spPr>
          <a:xfrm>
            <a:off x="1066800" y="1066800"/>
            <a:ext cx="7086600" cy="5314950"/>
          </a:xfrm>
          <a:prstGeom prst="rect">
            <a:avLst/>
          </a:prstGeom>
        </p:spPr>
      </p:pic>
    </p:spTree>
    <p:extLst>
      <p:ext uri="{BB962C8B-B14F-4D97-AF65-F5344CB8AC3E}">
        <p14:creationId xmlns:p14="http://schemas.microsoft.com/office/powerpoint/2010/main" xmlns="" val="53387202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I answer me…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43200" y="1143000"/>
            <a:ext cx="3556430" cy="533536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If You have Questions…</a:t>
            </a:r>
            <a:endParaRPr lang="en-US" dirty="0"/>
          </a:p>
        </p:txBody>
      </p:sp>
      <p:sp>
        <p:nvSpPr>
          <p:cNvPr id="3" name="Subtitle 2"/>
          <p:cNvSpPr>
            <a:spLocks noGrp="1"/>
          </p:cNvSpPr>
          <p:nvPr>
            <p:ph type="subTitle" idx="1"/>
          </p:nvPr>
        </p:nvSpPr>
        <p:spPr>
          <a:xfrm>
            <a:off x="685800" y="3124200"/>
            <a:ext cx="7681913" cy="461665"/>
          </a:xfrm>
        </p:spPr>
        <p:txBody>
          <a:bodyPr/>
          <a:lstStyle/>
          <a:p>
            <a:r>
              <a:rPr lang="en-US" dirty="0" smtClean="0"/>
              <a:t>Please ask me… or put it on the “Stump the Chump” card.</a:t>
            </a:r>
            <a:endParaRPr lang="en-US" dirty="0"/>
          </a:p>
        </p:txBody>
      </p:sp>
    </p:spTree>
    <p:extLst>
      <p:ext uri="{BB962C8B-B14F-4D97-AF65-F5344CB8AC3E}">
        <p14:creationId xmlns:p14="http://schemas.microsoft.com/office/powerpoint/2010/main" xmlns="" val="37820683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I’ve been that parent…</a:t>
            </a:r>
            <a:endParaRPr lang="en-US" dirty="0"/>
          </a:p>
        </p:txBody>
      </p:sp>
      <p:sp>
        <p:nvSpPr>
          <p:cNvPr id="3" name="Text Placeholder 2"/>
          <p:cNvSpPr>
            <a:spLocks noGrp="1"/>
          </p:cNvSpPr>
          <p:nvPr>
            <p:ph type="body" sz="quarter" idx="10"/>
          </p:nvPr>
        </p:nvSpPr>
        <p:spPr>
          <a:xfrm>
            <a:off x="381000" y="1411552"/>
            <a:ext cx="8382000" cy="5065448"/>
          </a:xfrm>
        </p:spPr>
        <p:txBody>
          <a:bodyPr/>
          <a:lstStyle/>
          <a:p>
            <a:endParaRPr lang="en-US"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2743200" y="1143000"/>
            <a:ext cx="3556430" cy="5335364"/>
          </a:xfrm>
          <a:prstGeom prst="rect">
            <a:avLst/>
          </a:prstGeom>
          <a:noFill/>
          <a:ln w="9525">
            <a:noFill/>
            <a:miter lim="800000"/>
            <a:headEnd/>
            <a:tailEnd/>
          </a:ln>
          <a:effectLst/>
        </p:spPr>
      </p:pic>
    </p:spTree>
    <p:extLst>
      <p:ext uri="{BB962C8B-B14F-4D97-AF65-F5344CB8AC3E}">
        <p14:creationId xmlns:p14="http://schemas.microsoft.com/office/powerpoint/2010/main" xmlns="" val="5338720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What kind of parents are we talking about?</a:t>
            </a:r>
            <a:endParaRPr lang="en-US" dirty="0"/>
          </a:p>
        </p:txBody>
      </p:sp>
      <p:sp>
        <p:nvSpPr>
          <p:cNvPr id="3" name="Text Placeholder 2"/>
          <p:cNvSpPr>
            <a:spLocks noGrp="1"/>
          </p:cNvSpPr>
          <p:nvPr>
            <p:ph type="body" sz="quarter" idx="10"/>
          </p:nvPr>
        </p:nvSpPr>
        <p:spPr>
          <a:xfrm>
            <a:off x="381000" y="1600200"/>
            <a:ext cx="8382000" cy="3151632"/>
          </a:xfrm>
        </p:spPr>
        <p:txBody>
          <a:bodyPr/>
          <a:lstStyle/>
          <a:p>
            <a:r>
              <a:rPr lang="en-US" dirty="0" smtClean="0"/>
              <a:t>Non-Catholic Christian Denomination</a:t>
            </a:r>
          </a:p>
          <a:p>
            <a:r>
              <a:rPr lang="en-US" dirty="0" smtClean="0"/>
              <a:t>Non-Christian Religions</a:t>
            </a:r>
          </a:p>
          <a:p>
            <a:r>
              <a:rPr lang="en-US" dirty="0" smtClean="0"/>
              <a:t>Atheist</a:t>
            </a:r>
          </a:p>
          <a:p>
            <a:r>
              <a:rPr lang="en-US" dirty="0" smtClean="0"/>
              <a:t>Lapsed / Lax / Fallen away Catholic</a:t>
            </a:r>
          </a:p>
          <a:p>
            <a:endParaRPr lang="en-US" dirty="0"/>
          </a:p>
          <a:p>
            <a:pPr lvl="1"/>
            <a:r>
              <a:rPr lang="en-US" dirty="0" smtClean="0"/>
              <a:t>The last two are most likely</a:t>
            </a:r>
            <a:endParaRPr lang="en-US" dirty="0"/>
          </a:p>
        </p:txBody>
      </p:sp>
      <p:pic>
        <p:nvPicPr>
          <p:cNvPr id="1026" name="Picture 2" descr="C:\Users\patrol\AppData\Local\Microsoft\Windows\Temporary Internet Files\Content.IE5\A7IRZBRD\islam-religion-muslim-islamic[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5367337"/>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patrol\AppData\Local\Microsoft\Windows\Temporary Internet Files\Content.IE5\7T41QL3R\Preacher-at-Pulpi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3986" y="1278597"/>
            <a:ext cx="1300163" cy="19487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trol\AppData\Local\Microsoft\Windows\Temporary Internet Files\Content.IE5\7T41QL3R\Atheist_Synonyms_by_Unikraken[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8790" y="4548824"/>
            <a:ext cx="2690392" cy="168149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patrol\AppData\Local\Microsoft\Windows\Temporary Internet Files\Content.IE5\OCP5THU4\sad-smiley-picture[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800" y="5248275"/>
            <a:ext cx="1333500" cy="1000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07879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Follow What St. Francis Said…</a:t>
            </a:r>
            <a:endParaRPr lang="en-US" dirty="0"/>
          </a:p>
        </p:txBody>
      </p:sp>
      <p:sp>
        <p:nvSpPr>
          <p:cNvPr id="3" name="Subtitle 2"/>
          <p:cNvSpPr>
            <a:spLocks noGrp="1"/>
          </p:cNvSpPr>
          <p:nvPr>
            <p:ph type="subTitle" idx="1"/>
          </p:nvPr>
        </p:nvSpPr>
        <p:spPr>
          <a:xfrm>
            <a:off x="730249" y="4344988"/>
            <a:ext cx="7681913" cy="1217612"/>
          </a:xfrm>
        </p:spPr>
        <p:txBody>
          <a:bodyPr/>
          <a:lstStyle/>
          <a:p>
            <a:r>
              <a:rPr lang="en-US" sz="3600" dirty="0" smtClean="0"/>
              <a:t>“Preach the Gospel Boldly; Only when necessary use words.”</a:t>
            </a:r>
            <a:endParaRPr lang="en-US" sz="3600" dirty="0"/>
          </a:p>
        </p:txBody>
      </p:sp>
      <p:pic>
        <p:nvPicPr>
          <p:cNvPr id="1026" name="Picture 2" descr="C:\Users\patrol\AppData\Local\Microsoft\Windows\Temporary Internet Files\Content.IE5\T7W9LJEY\Friar[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2743200"/>
            <a:ext cx="1382255" cy="1539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7430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we have a problem…</a:t>
            </a:r>
            <a:endParaRPr lang="en-US" dirty="0"/>
          </a:p>
        </p:txBody>
      </p:sp>
      <p:sp>
        <p:nvSpPr>
          <p:cNvPr id="3" name="Content Placeholder 2"/>
          <p:cNvSpPr>
            <a:spLocks noGrp="1"/>
          </p:cNvSpPr>
          <p:nvPr>
            <p:ph idx="1"/>
          </p:nvPr>
        </p:nvSpPr>
        <p:spPr>
          <a:xfrm>
            <a:off x="381000" y="1412875"/>
            <a:ext cx="6400800" cy="3748719"/>
          </a:xfrm>
        </p:spPr>
        <p:txBody>
          <a:bodyPr/>
          <a:lstStyle/>
          <a:p>
            <a:r>
              <a:rPr lang="en-US" dirty="0" smtClean="0"/>
              <a:t>St. Francis never said it…</a:t>
            </a:r>
          </a:p>
          <a:p>
            <a:pPr marL="396875" lvl="1">
              <a:buBlip>
                <a:blip r:embed="rId2"/>
              </a:buBlip>
            </a:pPr>
            <a:r>
              <a:rPr lang="en-US" sz="2700" dirty="0"/>
              <a:t>St. Francis was all about preaching: </a:t>
            </a:r>
            <a:endParaRPr lang="en-US" sz="2700" dirty="0" smtClean="0"/>
          </a:p>
          <a:p>
            <a:pPr marL="741363" lvl="3" indent="0">
              <a:buNone/>
            </a:pPr>
            <a:r>
              <a:rPr lang="en-US" sz="2300" dirty="0" smtClean="0"/>
              <a:t>Sultan</a:t>
            </a:r>
            <a:r>
              <a:rPr lang="en-US" sz="2300" dirty="0"/>
              <a:t>, animals</a:t>
            </a:r>
          </a:p>
          <a:p>
            <a:pPr marL="396875" lvl="1">
              <a:buBlip>
                <a:blip r:embed="rId2"/>
              </a:buBlip>
            </a:pPr>
            <a:r>
              <a:rPr lang="en-US" sz="2700" dirty="0"/>
              <a:t>It’s not a bad saying if …</a:t>
            </a:r>
          </a:p>
          <a:p>
            <a:pPr lvl="1"/>
            <a:r>
              <a:rPr lang="en-US" sz="2000" dirty="0" smtClean="0"/>
              <a:t>Means I will speak to others about the faith, but I MUST live it daily.</a:t>
            </a:r>
          </a:p>
          <a:p>
            <a:r>
              <a:rPr lang="en-US" sz="3100" dirty="0" smtClean="0"/>
              <a:t>Against Scripture and the Church if…</a:t>
            </a:r>
          </a:p>
          <a:p>
            <a:pPr lvl="1"/>
            <a:r>
              <a:rPr lang="en-US" dirty="0" smtClean="0"/>
              <a:t>I don’t have to say anything as long as I’m living it.</a:t>
            </a:r>
          </a:p>
        </p:txBody>
      </p:sp>
      <p:pic>
        <p:nvPicPr>
          <p:cNvPr id="2052" name="Picture 4" descr="C:\Users\patrol\AppData\Local\Microsoft\Windows\Temporary Internet Files\Content.IE5\16IKAS70\2815130780_aac6dffab0_z[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1066800"/>
            <a:ext cx="1949196" cy="5568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05378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Isn’t talking about our faith just a Protestant thing?</a:t>
            </a:r>
            <a:endParaRPr lang="en-US" dirty="0"/>
          </a:p>
        </p:txBody>
      </p:sp>
      <p:sp>
        <p:nvSpPr>
          <p:cNvPr id="3" name="Subtitle 2"/>
          <p:cNvSpPr>
            <a:spLocks noGrp="1"/>
          </p:cNvSpPr>
          <p:nvPr>
            <p:ph type="subTitle" idx="1"/>
          </p:nvPr>
        </p:nvSpPr>
        <p:spPr/>
        <p:txBody>
          <a:bodyPr/>
          <a:lstStyle/>
          <a:p>
            <a:r>
              <a:rPr lang="en-US" dirty="0" smtClean="0"/>
              <a:t>Catholics aren’t supposed to do this, are we?</a:t>
            </a:r>
            <a:endParaRPr lang="en-US" dirty="0"/>
          </a:p>
        </p:txBody>
      </p:sp>
    </p:spTree>
    <p:extLst>
      <p:ext uri="{BB962C8B-B14F-4D97-AF65-F5344CB8AC3E}">
        <p14:creationId xmlns:p14="http://schemas.microsoft.com/office/powerpoint/2010/main" xmlns="" val="5129377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1155</TotalTime>
  <Words>1618</Words>
  <Application>Microsoft Office PowerPoint</Application>
  <PresentationFormat>On-screen Show (4:3)</PresentationFormat>
  <Paragraphs>196</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1_Green curves template Segoe</vt:lpstr>
      <vt:lpstr>White with Courier font for code slides</vt:lpstr>
      <vt:lpstr>How to talk to parents of different faiths…</vt:lpstr>
      <vt:lpstr>I am a Boomerang…</vt:lpstr>
      <vt:lpstr>Sept 18, 2011; Easter Vigil 2012</vt:lpstr>
      <vt:lpstr>I’ve been that parent…</vt:lpstr>
      <vt:lpstr>I’ve been that parent…</vt:lpstr>
      <vt:lpstr>What kind of parents are we talking about?</vt:lpstr>
      <vt:lpstr>I Follow What St. Francis Said…</vt:lpstr>
      <vt:lpstr>Houston, we have a problem…</vt:lpstr>
      <vt:lpstr>Isn’t talking about our faith just a Protestant thing?</vt:lpstr>
      <vt:lpstr>Documents of Vatican II / Catechism</vt:lpstr>
      <vt:lpstr>What if I don’t know the answer?</vt:lpstr>
      <vt:lpstr>We shouldn’t be forcing our ideas on others!</vt:lpstr>
      <vt:lpstr>Self Refuting…</vt:lpstr>
      <vt:lpstr>Relativism…</vt:lpstr>
      <vt:lpstr>Objective truth does exist…</vt:lpstr>
      <vt:lpstr>Do we want people living the best way possible?</vt:lpstr>
      <vt:lpstr>Authentic Catholicism is the Best way to live.</vt:lpstr>
      <vt:lpstr>Ok, Ok, So How do we do this?</vt:lpstr>
      <vt:lpstr>It’s not as hard as you think…</vt:lpstr>
      <vt:lpstr>Read Scripture and Catechism…</vt:lpstr>
      <vt:lpstr>Know where to find what Catholic Church actually teaches</vt:lpstr>
      <vt:lpstr>Eight Laws of Effectively Sharing the Faith, by Terry Barber</vt:lpstr>
      <vt:lpstr>A few more, by Nate</vt:lpstr>
      <vt:lpstr>How NOT to talk about the Faith…</vt:lpstr>
      <vt:lpstr>Do NOT:</vt:lpstr>
      <vt:lpstr>If you’re having difficulty with some teaching…</vt:lpstr>
      <vt:lpstr>Explaining the Faith</vt:lpstr>
      <vt:lpstr>“Mary, Mother of God?” How Could God have a Mother?</vt:lpstr>
      <vt:lpstr>Who is Jesus?</vt:lpstr>
      <vt:lpstr>Theotokos = “God Bearer”</vt:lpstr>
      <vt:lpstr>The Protestant Reformers Professed it.</vt:lpstr>
      <vt:lpstr>Religion is totally disproved by Science.</vt:lpstr>
      <vt:lpstr>Do you believe Science shows us the answer to everything?</vt:lpstr>
      <vt:lpstr>What began the Universe?</vt:lpstr>
      <vt:lpstr>Why does the Catholic Church hate gay people?</vt:lpstr>
      <vt:lpstr>Have you read what the Catholic Church actually teaches?</vt:lpstr>
      <vt:lpstr>People vs Behavior</vt:lpstr>
      <vt:lpstr>What does the Catholic Church say about the people?</vt:lpstr>
      <vt:lpstr>What do Catholics with SSA say about Catholic teaching?</vt:lpstr>
      <vt:lpstr>How would I answer me…</vt:lpstr>
      <vt:lpstr>If You have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talk to parents of different faiths…</dc:title>
  <dc:creator>patrol</dc:creator>
  <cp:lastModifiedBy>Stevens Family</cp:lastModifiedBy>
  <cp:revision>41</cp:revision>
  <dcterms:created xsi:type="dcterms:W3CDTF">2015-01-19T01:01:57Z</dcterms:created>
  <dcterms:modified xsi:type="dcterms:W3CDTF">2015-03-19T15:22:28Z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