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docProps/core.xml" ContentType="application/vnd.openxmlformats-package.core-properties+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s/slide3.xml" ContentType="application/vnd.openxmlformats-officedocument.presentationml.slide+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Default Extension="wdp" ContentType="image/vnd.ms-photo"/>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sldIdLst>
    <p:sldId id="257" r:id="rId2"/>
    <p:sldId id="256"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vertBarState="maximized">
    <p:restoredLeft sz="15684" autoAdjust="0"/>
    <p:restoredTop sz="94660"/>
  </p:normalViewPr>
  <p:slideViewPr>
    <p:cSldViewPr>
      <p:cViewPr varScale="1">
        <p:scale>
          <a:sx n="74" d="100"/>
          <a:sy n="74" d="100"/>
        </p:scale>
        <p:origin x="-112" y="-20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3C0C093-52FC-4F85-B04D-4EDF7339F4B6}" type="datetimeFigureOut">
              <a:rPr lang="en-US" smtClean="0"/>
              <a:pPr/>
              <a:t>3/19/15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CC85E883-4ED0-440B-9AD8-F946C496048E}"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3C0C093-52FC-4F85-B04D-4EDF7339F4B6}" type="datetimeFigureOut">
              <a:rPr lang="en-US" smtClean="0"/>
              <a:pPr/>
              <a:t>3/19/15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5E883-4ED0-440B-9AD8-F946C496048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3C0C093-52FC-4F85-B04D-4EDF7339F4B6}" type="datetimeFigureOut">
              <a:rPr lang="en-US" smtClean="0"/>
              <a:pPr/>
              <a:t>3/19/15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5E883-4ED0-440B-9AD8-F946C496048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3C0C093-52FC-4F85-B04D-4EDF7339F4B6}" type="datetimeFigureOut">
              <a:rPr lang="en-US" smtClean="0"/>
              <a:pPr/>
              <a:t>3/19/15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5E883-4ED0-440B-9AD8-F946C496048E}"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3C0C093-52FC-4F85-B04D-4EDF7339F4B6}" type="datetimeFigureOut">
              <a:rPr lang="en-US" smtClean="0"/>
              <a:pPr/>
              <a:t>3/19/15</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CC85E883-4ED0-440B-9AD8-F946C496048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3C0C093-52FC-4F85-B04D-4EDF7339F4B6}" type="datetimeFigureOut">
              <a:rPr lang="en-US" smtClean="0"/>
              <a:pPr/>
              <a:t>3/19/15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5E883-4ED0-440B-9AD8-F946C496048E}"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3C0C093-52FC-4F85-B04D-4EDF7339F4B6}" type="datetimeFigureOut">
              <a:rPr lang="en-US" smtClean="0"/>
              <a:pPr/>
              <a:t>3/19/15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85E883-4ED0-440B-9AD8-F946C496048E}"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3C0C093-52FC-4F85-B04D-4EDF7339F4B6}" type="datetimeFigureOut">
              <a:rPr lang="en-US" smtClean="0"/>
              <a:pPr/>
              <a:t>3/19/15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85E883-4ED0-440B-9AD8-F946C496048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C0C093-52FC-4F85-B04D-4EDF7339F4B6}" type="datetimeFigureOut">
              <a:rPr lang="en-US" smtClean="0"/>
              <a:pPr/>
              <a:t>3/19/15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85E883-4ED0-440B-9AD8-F946C496048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3C0C093-52FC-4F85-B04D-4EDF7339F4B6}" type="datetimeFigureOut">
              <a:rPr lang="en-US" smtClean="0"/>
              <a:pPr/>
              <a:t>3/19/15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5E883-4ED0-440B-9AD8-F946C496048E}"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3C0C093-52FC-4F85-B04D-4EDF7339F4B6}" type="datetimeFigureOut">
              <a:rPr lang="en-US" smtClean="0"/>
              <a:pPr/>
              <a:t>3/19/15</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CC85E883-4ED0-440B-9AD8-F946C496048E}"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43C0C093-52FC-4F85-B04D-4EDF7339F4B6}" type="datetimeFigureOut">
              <a:rPr lang="en-US" smtClean="0"/>
              <a:pPr/>
              <a:t>3/19/15</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C85E883-4ED0-440B-9AD8-F946C496048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jpeg"/><Relationship Id="rId3" Type="http://schemas.openxmlformats.org/officeDocument/2006/relationships/image" Target="../media/image2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jpeg"/><Relationship Id="rId3"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 Id="rId3"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 Id="rId3"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 Id="rId3"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eg"/><Relationship Id="rId3"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9.jpeg"/><Relationship Id="rId1" Type="http://schemas.openxmlformats.org/officeDocument/2006/relationships/slideLayout" Target="../slideLayouts/slideLayout1.xml"/><Relationship Id="rId2"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381000"/>
            <a:ext cx="8229600" cy="762000"/>
          </a:xfrm>
        </p:spPr>
        <p:txBody>
          <a:bodyPr>
            <a:normAutofit/>
          </a:bodyPr>
          <a:lstStyle/>
          <a:p>
            <a:r>
              <a:rPr lang="en-US" sz="3600" b="1" dirty="0">
                <a:solidFill>
                  <a:schemeClr val="accent5">
                    <a:lumMod val="60000"/>
                    <a:lumOff val="40000"/>
                  </a:schemeClr>
                </a:solidFill>
                <a:effectLst>
                  <a:outerShdw blurRad="38100" dist="38100" dir="2700000" algn="tl">
                    <a:srgbClr val="000000">
                      <a:alpha val="43137"/>
                    </a:srgbClr>
                  </a:outerShdw>
                </a:effectLst>
              </a:rPr>
              <a:t>(It starts a lot earlier than you think)</a:t>
            </a:r>
            <a:endParaRPr lang="en-US" sz="3600" dirty="0">
              <a:solidFill>
                <a:schemeClr val="accent5">
                  <a:lumMod val="60000"/>
                  <a:lumOff val="40000"/>
                </a:schemeClr>
              </a:solidFill>
              <a:effectLst>
                <a:outerShdw blurRad="38100" dist="38100" dir="2700000" algn="tl">
                  <a:srgbClr val="000000">
                    <a:alpha val="43137"/>
                  </a:srgbClr>
                </a:outerShdw>
              </a:effectLst>
            </a:endParaRPr>
          </a:p>
        </p:txBody>
      </p:sp>
      <p:sp>
        <p:nvSpPr>
          <p:cNvPr id="3" name="Title 2"/>
          <p:cNvSpPr>
            <a:spLocks noGrp="1"/>
          </p:cNvSpPr>
          <p:nvPr>
            <p:ph type="ctrTitle"/>
          </p:nvPr>
        </p:nvSpPr>
        <p:spPr/>
        <p:txBody>
          <a:bodyPr>
            <a:normAutofit/>
          </a:bodyPr>
          <a:lstStyle/>
          <a:p>
            <a:r>
              <a:rPr lang="en-US" b="1" dirty="0"/>
              <a:t>10 Things to Remember about Confirmation </a:t>
            </a:r>
            <a:r>
              <a:rPr lang="en-US" b="1" dirty="0" smtClean="0"/>
              <a:t>Prep</a:t>
            </a:r>
            <a:endParaRPr lang="en-US" dirty="0"/>
          </a:p>
        </p:txBody>
      </p:sp>
      <p:pic>
        <p:nvPicPr>
          <p:cNvPr id="2050" name="Picture 2" descr="http://www.institute-christ-king.org/uploads/main/news/2010-greenbay-confirm.jp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05000" y="3429000"/>
            <a:ext cx="4676775" cy="2876551"/>
          </a:xfrm>
          <a:prstGeom prst="rect">
            <a:avLst/>
          </a:prstGeom>
          <a:ln>
            <a:noFill/>
          </a:ln>
          <a:effectLst>
            <a:glow rad="228600">
              <a:schemeClr val="accent1">
                <a:satMod val="175000"/>
                <a:alpha val="40000"/>
              </a:schemeClr>
            </a:glow>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9557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533400"/>
            <a:ext cx="8839200" cy="609600"/>
          </a:xfrm>
        </p:spPr>
        <p:txBody>
          <a:bodyPr>
            <a:noAutofit/>
          </a:bodyPr>
          <a:lstStyle/>
          <a:p>
            <a:r>
              <a:rPr lang="en-US" sz="2800" b="1" dirty="0" smtClean="0">
                <a:effectLst>
                  <a:outerShdw blurRad="38100" dist="38100" dir="2700000" algn="tl">
                    <a:srgbClr val="000000">
                      <a:alpha val="43137"/>
                    </a:srgbClr>
                  </a:outerShdw>
                </a:effectLst>
              </a:rPr>
              <a:t>9.  Remember </a:t>
            </a:r>
            <a:r>
              <a:rPr lang="en-US" sz="2800" b="1" dirty="0">
                <a:effectLst>
                  <a:outerShdw blurRad="38100" dist="38100" dir="2700000" algn="tl">
                    <a:srgbClr val="000000">
                      <a:alpha val="43137"/>
                    </a:srgbClr>
                  </a:outerShdw>
                </a:effectLst>
              </a:rPr>
              <a:t>that books change lives. </a:t>
            </a:r>
            <a:endParaRPr lang="en-US" sz="2400" dirty="0">
              <a:effectLst>
                <a:outerShdw blurRad="38100" dist="38100" dir="2700000" algn="tl">
                  <a:srgbClr val="000000">
                    <a:alpha val="43137"/>
                  </a:srgbClr>
                </a:outerShdw>
              </a:effectLst>
            </a:endParaRPr>
          </a:p>
        </p:txBody>
      </p:sp>
      <p:sp>
        <p:nvSpPr>
          <p:cNvPr id="2" name="Title 1"/>
          <p:cNvSpPr>
            <a:spLocks noGrp="1"/>
          </p:cNvSpPr>
          <p:nvPr>
            <p:ph type="ctrTitle"/>
          </p:nvPr>
        </p:nvSpPr>
        <p:spPr>
          <a:xfrm>
            <a:off x="155574" y="1447800"/>
            <a:ext cx="8988425" cy="1604355"/>
          </a:xfrm>
        </p:spPr>
        <p:txBody>
          <a:bodyPr>
            <a:noAutofit/>
          </a:bodyPr>
          <a:lstStyle/>
          <a:p>
            <a:r>
              <a:rPr lang="en-US" sz="2000" b="1" dirty="0"/>
              <a:t>Luke 4:16 – 20 And he </a:t>
            </a:r>
            <a:r>
              <a:rPr lang="en-US" sz="2000" b="1" dirty="0" smtClean="0"/>
              <a:t>[Jesus] came </a:t>
            </a:r>
            <a:r>
              <a:rPr lang="en-US" sz="2000" b="1" dirty="0"/>
              <a:t>to Nazareth, … ; and he went to the </a:t>
            </a:r>
            <a:r>
              <a:rPr lang="en-US" sz="2000" b="1" dirty="0">
                <a:solidFill>
                  <a:schemeClr val="accent5">
                    <a:lumMod val="60000"/>
                    <a:lumOff val="40000"/>
                  </a:schemeClr>
                </a:solidFill>
                <a:effectLst>
                  <a:outerShdw blurRad="38100" dist="38100" dir="2700000" algn="tl">
                    <a:srgbClr val="000000">
                      <a:alpha val="43137"/>
                    </a:srgbClr>
                  </a:outerShdw>
                </a:effectLst>
              </a:rPr>
              <a:t>synagogue</a:t>
            </a:r>
            <a:r>
              <a:rPr lang="en-US" sz="2000" b="1" dirty="0"/>
              <a:t>, as his custom was, on the </a:t>
            </a:r>
            <a:r>
              <a:rPr lang="en-US" sz="2000" b="1" dirty="0" err="1"/>
              <a:t>sabbath</a:t>
            </a:r>
            <a:r>
              <a:rPr lang="en-US" sz="2000" b="1" dirty="0"/>
              <a:t> day. And he stood up to read; </a:t>
            </a:r>
            <a:r>
              <a:rPr lang="en-US" sz="2000" b="1" dirty="0" smtClean="0"/>
              <a:t>and </a:t>
            </a:r>
            <a:r>
              <a:rPr lang="en-US" sz="2000" b="1" dirty="0">
                <a:solidFill>
                  <a:schemeClr val="accent5">
                    <a:lumMod val="60000"/>
                    <a:lumOff val="40000"/>
                  </a:schemeClr>
                </a:solidFill>
                <a:effectLst>
                  <a:outerShdw blurRad="38100" dist="38100" dir="2700000" algn="tl">
                    <a:srgbClr val="000000">
                      <a:alpha val="43137"/>
                    </a:srgbClr>
                  </a:outerShdw>
                </a:effectLst>
              </a:rPr>
              <a:t>there was given to him the book of the prophet Isaiah</a:t>
            </a:r>
            <a:r>
              <a:rPr lang="en-US" sz="2000" b="1" dirty="0"/>
              <a:t>. He opened the book and found the place where it was written, </a:t>
            </a:r>
            <a:r>
              <a:rPr lang="en-US" sz="2000" b="1" dirty="0" smtClean="0"/>
              <a:t> ‘The Spirit of the Lord is upon me …”</a:t>
            </a:r>
            <a:endParaRPr lang="en-US" sz="2400" dirty="0"/>
          </a:p>
        </p:txBody>
      </p:sp>
      <p:sp>
        <p:nvSpPr>
          <p:cNvPr id="4" name="TextBox 3"/>
          <p:cNvSpPr txBox="1"/>
          <p:nvPr/>
        </p:nvSpPr>
        <p:spPr>
          <a:xfrm>
            <a:off x="4648200" y="3581400"/>
            <a:ext cx="4335555"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Books can be read at all ages</a:t>
            </a:r>
          </a:p>
          <a:p>
            <a:pPr marL="285750" indent="-285750">
              <a:buFont typeface="Arial" panose="020B0604020202020204" pitchFamily="34" charset="0"/>
              <a:buChar char="•"/>
            </a:pPr>
            <a:r>
              <a:rPr lang="en-US" sz="2000" dirty="0" smtClean="0"/>
              <a:t>Send students home with the lives of the saints and other books of appropriate grade level to the families</a:t>
            </a:r>
          </a:p>
          <a:p>
            <a:pPr marL="285750" indent="-285750">
              <a:buFont typeface="Arial" panose="020B0604020202020204" pitchFamily="34" charset="0"/>
              <a:buChar char="•"/>
            </a:pPr>
            <a:r>
              <a:rPr lang="en-US" sz="2000" dirty="0" smtClean="0"/>
              <a:t>Don’t be afraid to have students read quietly in class</a:t>
            </a:r>
          </a:p>
          <a:p>
            <a:pPr marL="285750" indent="-285750">
              <a:buFont typeface="Arial" panose="020B0604020202020204" pitchFamily="34" charset="0"/>
              <a:buChar char="•"/>
            </a:pPr>
            <a:r>
              <a:rPr lang="en-US" sz="2000" dirty="0" smtClean="0"/>
              <a:t>St. Augustine, St. Ignatius, St. John Paul II were changed by books</a:t>
            </a:r>
          </a:p>
          <a:p>
            <a:pPr marL="285750" indent="-285750">
              <a:buFont typeface="Arial" panose="020B0604020202020204" pitchFamily="34" charset="0"/>
              <a:buChar char="•"/>
            </a:pPr>
            <a:endParaRPr lang="en-US" sz="2000" dirty="0"/>
          </a:p>
        </p:txBody>
      </p:sp>
      <p:sp>
        <p:nvSpPr>
          <p:cNvPr id="5" name="AutoShape 2" descr="Image result for hebrews 10:25"/>
          <p:cNvSpPr>
            <a:spLocks noChangeAspect="1" noChangeArrowheads="1"/>
          </p:cNvSpPr>
          <p:nvPr/>
        </p:nvSpPr>
        <p:spPr bwMode="auto">
          <a:xfrm>
            <a:off x="155575" y="-144463"/>
            <a:ext cx="304800" cy="30480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hebrews 10:25"/>
          <p:cNvSpPr>
            <a:spLocks noChangeAspect="1" noChangeArrowheads="1"/>
          </p:cNvSpPr>
          <p:nvPr/>
        </p:nvSpPr>
        <p:spPr bwMode="auto">
          <a:xfrm>
            <a:off x="307975" y="7937"/>
            <a:ext cx="304800" cy="30480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2" descr="http://static1.squarespace.com/static/500f5428c4aad24fff78cfec/t/534bf300e4b0b2883889543d/1397486337207/Jesus+reading+the+scrolls"/>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50659" y="3276600"/>
            <a:ext cx="4215683" cy="3000486"/>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7172" name="Picture 4" descr="https://bettesda.files.wordpress.com/2011/04/man-reading-bible-under-tree-680-x-306.jpg"/>
          <p:cNvPicPr>
            <a:picLocks noChangeAspect="1" noChangeArrowheads="1"/>
          </p:cNvPicPr>
          <p:nvPr/>
        </p:nvPicPr>
        <p:blipFill rotWithShape="1">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26826" r="6549"/>
          <a:stretch/>
        </p:blipFill>
        <p:spPr bwMode="auto">
          <a:xfrm>
            <a:off x="161019" y="3276600"/>
            <a:ext cx="4315280" cy="291465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8392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
                                        <p:tgtEl>
                                          <p:spTgt spid="3">
                                            <p:txEl>
                                              <p:pRg st="0" end="0"/>
                                            </p:txEl>
                                          </p:spTgt>
                                        </p:tgtEl>
                                      </p:cBhvr>
                                    </p:animEffec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7172"/>
                                        </p:tgtEl>
                                        <p:attrNameLst>
                                          <p:attrName>style.visibility</p:attrName>
                                        </p:attrNameLst>
                                      </p:cBhvr>
                                      <p:to>
                                        <p:strVal val="visible"/>
                                      </p:to>
                                    </p:set>
                                    <p:animEffect transition="in" filter="fade">
                                      <p:cBhvr>
                                        <p:cTn id="13" dur="500"/>
                                        <p:tgtEl>
                                          <p:spTgt spid="717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533400"/>
            <a:ext cx="8839200" cy="609600"/>
          </a:xfrm>
        </p:spPr>
        <p:txBody>
          <a:bodyPr>
            <a:noAutofit/>
          </a:bodyPr>
          <a:lstStyle/>
          <a:p>
            <a:r>
              <a:rPr lang="en-US" sz="2800" b="1" dirty="0" smtClean="0">
                <a:effectLst>
                  <a:outerShdw blurRad="38100" dist="38100" dir="2700000" algn="tl">
                    <a:srgbClr val="000000">
                      <a:alpha val="43137"/>
                    </a:srgbClr>
                  </a:outerShdw>
                </a:effectLst>
              </a:rPr>
              <a:t>10. Bring </a:t>
            </a:r>
            <a:r>
              <a:rPr lang="en-US" sz="2800" b="1" dirty="0">
                <a:effectLst>
                  <a:outerShdw blurRad="38100" dist="38100" dir="2700000" algn="tl">
                    <a:srgbClr val="000000">
                      <a:alpha val="43137"/>
                    </a:srgbClr>
                  </a:outerShdw>
                </a:effectLst>
              </a:rPr>
              <a:t>students to the feet of Jesus during each retreat. </a:t>
            </a:r>
            <a:endParaRPr lang="en-US" sz="2400" dirty="0">
              <a:effectLst>
                <a:outerShdw blurRad="38100" dist="38100" dir="2700000" algn="tl">
                  <a:srgbClr val="000000">
                    <a:alpha val="43137"/>
                  </a:srgbClr>
                </a:outerShdw>
              </a:effectLst>
            </a:endParaRPr>
          </a:p>
        </p:txBody>
      </p:sp>
      <p:sp>
        <p:nvSpPr>
          <p:cNvPr id="2" name="Title 1"/>
          <p:cNvSpPr>
            <a:spLocks noGrp="1"/>
          </p:cNvSpPr>
          <p:nvPr>
            <p:ph type="ctrTitle"/>
          </p:nvPr>
        </p:nvSpPr>
        <p:spPr>
          <a:xfrm>
            <a:off x="155574" y="1524000"/>
            <a:ext cx="8988425" cy="1604355"/>
          </a:xfrm>
        </p:spPr>
        <p:txBody>
          <a:bodyPr>
            <a:noAutofit/>
          </a:bodyPr>
          <a:lstStyle/>
          <a:p>
            <a:r>
              <a:rPr lang="en-US" sz="2000" b="1" dirty="0"/>
              <a:t>Acts 4:39-41 Many Samaritans from that city believed in him because of the </a:t>
            </a:r>
            <a:r>
              <a:rPr lang="en-US" sz="2000" b="1" dirty="0">
                <a:solidFill>
                  <a:schemeClr val="accent5">
                    <a:lumMod val="60000"/>
                    <a:lumOff val="40000"/>
                  </a:schemeClr>
                </a:solidFill>
                <a:effectLst>
                  <a:outerShdw blurRad="38100" dist="38100" dir="2700000" algn="tl">
                    <a:srgbClr val="000000">
                      <a:alpha val="43137"/>
                    </a:srgbClr>
                  </a:outerShdw>
                </a:effectLst>
              </a:rPr>
              <a:t>woman’s testimony</a:t>
            </a:r>
            <a:r>
              <a:rPr lang="en-US" sz="2000" b="1" dirty="0"/>
              <a:t>, ‘He told me all that I ever did.’  </a:t>
            </a:r>
            <a:r>
              <a:rPr lang="en-US" sz="2000" b="1" dirty="0">
                <a:solidFill>
                  <a:schemeClr val="accent5">
                    <a:lumMod val="60000"/>
                    <a:lumOff val="40000"/>
                  </a:schemeClr>
                </a:solidFill>
                <a:effectLst>
                  <a:outerShdw blurRad="38100" dist="38100" dir="2700000" algn="tl">
                    <a:srgbClr val="000000">
                      <a:alpha val="43137"/>
                    </a:srgbClr>
                  </a:outerShdw>
                </a:effectLst>
              </a:rPr>
              <a:t>So when the Samaritans came to him</a:t>
            </a:r>
            <a:r>
              <a:rPr lang="en-US" sz="2000" b="1" dirty="0"/>
              <a:t>, they asked him to stay with them; and </a:t>
            </a:r>
            <a:r>
              <a:rPr lang="en-US" sz="2000" b="1" dirty="0">
                <a:solidFill>
                  <a:schemeClr val="accent5">
                    <a:lumMod val="60000"/>
                    <a:lumOff val="40000"/>
                  </a:schemeClr>
                </a:solidFill>
                <a:effectLst>
                  <a:outerShdw blurRad="38100" dist="38100" dir="2700000" algn="tl">
                    <a:srgbClr val="000000">
                      <a:alpha val="43137"/>
                    </a:srgbClr>
                  </a:outerShdw>
                </a:effectLst>
              </a:rPr>
              <a:t>he stayed there two days</a:t>
            </a:r>
            <a:r>
              <a:rPr lang="en-US" sz="2000" b="1" dirty="0"/>
              <a:t>.  And many more believed because of his word.”</a:t>
            </a:r>
            <a:endParaRPr lang="en-US" sz="2400" dirty="0"/>
          </a:p>
        </p:txBody>
      </p:sp>
      <p:sp>
        <p:nvSpPr>
          <p:cNvPr id="4" name="TextBox 3"/>
          <p:cNvSpPr txBox="1"/>
          <p:nvPr/>
        </p:nvSpPr>
        <p:spPr>
          <a:xfrm>
            <a:off x="4495800" y="3581400"/>
            <a:ext cx="4335555"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What is the goal of the retreat – always leads to building a stronger relationship with Jesus</a:t>
            </a:r>
          </a:p>
          <a:p>
            <a:pPr marL="285750" indent="-285750">
              <a:buFont typeface="Arial" panose="020B0604020202020204" pitchFamily="34" charset="0"/>
              <a:buChar char="•"/>
            </a:pPr>
            <a:r>
              <a:rPr lang="en-US" sz="2000" dirty="0" smtClean="0"/>
              <a:t>Sacramental components?</a:t>
            </a:r>
          </a:p>
          <a:p>
            <a:pPr marL="285750" indent="-285750">
              <a:buFont typeface="Arial" panose="020B0604020202020204" pitchFamily="34" charset="0"/>
              <a:buChar char="•"/>
            </a:pPr>
            <a:r>
              <a:rPr lang="en-US" sz="2000" dirty="0" smtClean="0"/>
              <a:t>Prayer time? </a:t>
            </a:r>
          </a:p>
          <a:p>
            <a:pPr marL="285750" indent="-285750">
              <a:buFont typeface="Arial" panose="020B0604020202020204" pitchFamily="34" charset="0"/>
              <a:buChar char="•"/>
            </a:pPr>
            <a:r>
              <a:rPr lang="en-US" sz="2000" dirty="0" smtClean="0"/>
              <a:t>Retreat should be a retreat from the world – what is different about this retreat from the rest of the world?</a:t>
            </a:r>
          </a:p>
        </p:txBody>
      </p:sp>
      <p:sp>
        <p:nvSpPr>
          <p:cNvPr id="5" name="AutoShape 2" descr="Image result for hebrews 10:25"/>
          <p:cNvSpPr>
            <a:spLocks noChangeAspect="1" noChangeArrowheads="1"/>
          </p:cNvSpPr>
          <p:nvPr/>
        </p:nvSpPr>
        <p:spPr bwMode="auto">
          <a:xfrm>
            <a:off x="155575" y="-144463"/>
            <a:ext cx="304800" cy="30480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hebrews 10:25"/>
          <p:cNvSpPr>
            <a:spLocks noChangeAspect="1" noChangeArrowheads="1"/>
          </p:cNvSpPr>
          <p:nvPr/>
        </p:nvSpPr>
        <p:spPr bwMode="auto">
          <a:xfrm>
            <a:off x="307975" y="7937"/>
            <a:ext cx="304800" cy="30480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4" name="Picture 2" descr="https://coreyouthmin.files.wordpress.com/2012/03/christ-samaritan-woman-at-well-living-water-simon-dewey-3.jp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60375" y="3335150"/>
            <a:ext cx="3355975" cy="3103044"/>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9" name="Picture 3" descr="C:\Users\jspaniola\AppData\Local\Microsoft\Windows\Temporary Internet Files\Content.Outlook\7IDB0XAD\pra111.jpg"/>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66461" y="3338487"/>
            <a:ext cx="4132943" cy="3099707"/>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6194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xit" presetSubtype="0" fill="hold" nodeType="withEffect">
                                  <p:stCondLst>
                                    <p:cond delay="0"/>
                                  </p:stCondLst>
                                  <p:childTnLst>
                                    <p:animEffect transition="out" filter="fade">
                                      <p:cBhvr>
                                        <p:cTn id="12" dur="500"/>
                                        <p:tgtEl>
                                          <p:spTgt spid="8194"/>
                                        </p:tgtEl>
                                      </p:cBhvr>
                                    </p:animEffect>
                                    <p:set>
                                      <p:cBhvr>
                                        <p:cTn id="13" dur="1" fill="hold">
                                          <p:stCondLst>
                                            <p:cond delay="499"/>
                                          </p:stCondLst>
                                        </p:cTn>
                                        <p:tgtEl>
                                          <p:spTgt spid="819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533400"/>
            <a:ext cx="8839200" cy="609600"/>
          </a:xfrm>
        </p:spPr>
        <p:txBody>
          <a:bodyPr>
            <a:noAutofit/>
          </a:bodyPr>
          <a:lstStyle/>
          <a:p>
            <a:pPr lvl="0"/>
            <a:r>
              <a:rPr lang="en-US" sz="2800" b="1" dirty="0" smtClean="0">
                <a:effectLst>
                  <a:outerShdw blurRad="38100" dist="38100" dir="2700000" algn="tl">
                    <a:srgbClr val="000000">
                      <a:alpha val="43137"/>
                    </a:srgbClr>
                  </a:outerShdw>
                </a:effectLst>
              </a:rPr>
              <a:t>1. Be </a:t>
            </a:r>
            <a:r>
              <a:rPr lang="en-US" sz="2800" b="1" dirty="0">
                <a:effectLst>
                  <a:outerShdw blurRad="38100" dist="38100" dir="2700000" algn="tl">
                    <a:srgbClr val="000000">
                      <a:alpha val="43137"/>
                    </a:srgbClr>
                  </a:outerShdw>
                </a:effectLst>
              </a:rPr>
              <a:t>in love with Jesus and live every day for</a:t>
            </a:r>
            <a:r>
              <a:rPr lang="en-US" sz="2800" b="1" dirty="0" smtClean="0">
                <a:effectLst>
                  <a:outerShdw blurRad="38100" dist="38100" dir="2700000" algn="tl">
                    <a:srgbClr val="000000">
                      <a:alpha val="43137"/>
                    </a:srgbClr>
                  </a:outerShdw>
                </a:effectLst>
              </a:rPr>
              <a:t> Him</a:t>
            </a:r>
            <a:r>
              <a:rPr lang="en-US" sz="2800" b="1" dirty="0">
                <a:effectLst>
                  <a:outerShdw blurRad="38100" dist="38100" dir="2700000" algn="tl">
                    <a:srgbClr val="000000">
                      <a:alpha val="43137"/>
                    </a:srgbClr>
                  </a:outerShdw>
                </a:effectLst>
              </a:rPr>
              <a:t>. </a:t>
            </a:r>
          </a:p>
          <a:p>
            <a:endParaRPr lang="en-US" sz="2400" b="1" dirty="0">
              <a:effectLst>
                <a:outerShdw blurRad="38100" dist="38100" dir="2700000" algn="tl">
                  <a:srgbClr val="000000">
                    <a:alpha val="43137"/>
                  </a:srgbClr>
                </a:outerShdw>
              </a:effectLst>
            </a:endParaRPr>
          </a:p>
        </p:txBody>
      </p:sp>
      <p:sp>
        <p:nvSpPr>
          <p:cNvPr id="2" name="Title 1"/>
          <p:cNvSpPr>
            <a:spLocks noGrp="1"/>
          </p:cNvSpPr>
          <p:nvPr>
            <p:ph type="ctrTitle"/>
          </p:nvPr>
        </p:nvSpPr>
        <p:spPr/>
        <p:txBody>
          <a:bodyPr>
            <a:noAutofit/>
          </a:bodyPr>
          <a:lstStyle/>
          <a:p>
            <a:r>
              <a:rPr lang="en-US" sz="2800" b="1" dirty="0"/>
              <a:t>Acts 6:8  “And Stephen, </a:t>
            </a:r>
            <a:r>
              <a:rPr lang="en-US" sz="3200" b="1" dirty="0">
                <a:solidFill>
                  <a:schemeClr val="accent5">
                    <a:lumMod val="60000"/>
                    <a:lumOff val="40000"/>
                  </a:schemeClr>
                </a:solidFill>
                <a:effectLst>
                  <a:outerShdw blurRad="38100" dist="38100" dir="2700000" algn="tl">
                    <a:srgbClr val="000000">
                      <a:alpha val="43137"/>
                    </a:srgbClr>
                  </a:outerShdw>
                </a:effectLst>
              </a:rPr>
              <a:t>full of grace and power</a:t>
            </a:r>
            <a:r>
              <a:rPr lang="en-US" sz="2800" b="1" dirty="0"/>
              <a:t>, did great wonders and signs among the people.”</a:t>
            </a:r>
          </a:p>
        </p:txBody>
      </p:sp>
      <p:sp>
        <p:nvSpPr>
          <p:cNvPr id="4" name="TextBox 3"/>
          <p:cNvSpPr txBox="1"/>
          <p:nvPr/>
        </p:nvSpPr>
        <p:spPr>
          <a:xfrm>
            <a:off x="4419600" y="3380125"/>
            <a:ext cx="4572000"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In order to be in love with Jesus, teachers need to know He is a person – not just an idea or way of life </a:t>
            </a:r>
          </a:p>
          <a:p>
            <a:pPr marL="285750" indent="-285750">
              <a:buFont typeface="Arial" panose="020B0604020202020204" pitchFamily="34" charset="0"/>
              <a:buChar char="•"/>
            </a:pPr>
            <a:r>
              <a:rPr lang="en-US" sz="2000" dirty="0" smtClean="0"/>
              <a:t>Praying to Him must be as vital to your life as the air you breathe </a:t>
            </a:r>
          </a:p>
          <a:p>
            <a:pPr marL="285750" indent="-285750">
              <a:buFont typeface="Arial" panose="020B0604020202020204" pitchFamily="34" charset="0"/>
              <a:buChar char="•"/>
            </a:pPr>
            <a:r>
              <a:rPr lang="en-US" sz="2000" dirty="0" smtClean="0"/>
              <a:t>See Jesus, sit with Jesus, love him</a:t>
            </a:r>
          </a:p>
          <a:p>
            <a:pPr marL="285750" indent="-285750">
              <a:buFont typeface="Arial" panose="020B0604020202020204" pitchFamily="34" charset="0"/>
              <a:buChar char="•"/>
            </a:pPr>
            <a:r>
              <a:rPr lang="en-US" sz="2000" dirty="0" smtClean="0"/>
              <a:t>Immerse yourself in Scripture </a:t>
            </a:r>
          </a:p>
          <a:p>
            <a:pPr marL="285750" indent="-285750">
              <a:buFont typeface="Arial" panose="020B0604020202020204" pitchFamily="34" charset="0"/>
              <a:buChar char="•"/>
            </a:pPr>
            <a:r>
              <a:rPr lang="en-US" sz="2000" dirty="0" smtClean="0"/>
              <a:t>Frequent the sacraments </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a:p>
        </p:txBody>
      </p:sp>
      <p:pic>
        <p:nvPicPr>
          <p:cNvPr id="1028" name="Picture 4" descr="http://www.elcerro.com/san%20esteban.jp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81000" y="3363248"/>
            <a:ext cx="2360795" cy="292738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1026" name="Picture 2" descr="IMG_5408"/>
          <p:cNvPicPr>
            <a:picLocks noChangeAspect="1" noChangeArrowheads="1"/>
          </p:cNvPicPr>
          <p:nvPr/>
        </p:nvPicPr>
        <p:blipFill rotWithShape="1">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3572" r="1785" b="6709"/>
          <a:stretch/>
        </p:blipFill>
        <p:spPr bwMode="auto">
          <a:xfrm>
            <a:off x="195944" y="3526098"/>
            <a:ext cx="4038601" cy="260168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0424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par>
                                <p:cTn id="11" presetID="10" presetClass="exit" presetSubtype="0" fill="hold" nodeType="withEffect">
                                  <p:stCondLst>
                                    <p:cond delay="0"/>
                                  </p:stCondLst>
                                  <p:childTnLst>
                                    <p:animEffect transition="out" filter="fade">
                                      <p:cBhvr>
                                        <p:cTn id="12" dur="500"/>
                                        <p:tgtEl>
                                          <p:spTgt spid="1028"/>
                                        </p:tgtEl>
                                      </p:cBhvr>
                                    </p:animEffect>
                                    <p:set>
                                      <p:cBhvr>
                                        <p:cTn id="13" dur="1" fill="hold">
                                          <p:stCondLst>
                                            <p:cond delay="499"/>
                                          </p:stCondLst>
                                        </p:cTn>
                                        <p:tgtEl>
                                          <p:spTgt spid="102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457200"/>
            <a:ext cx="8839200" cy="609600"/>
          </a:xfrm>
        </p:spPr>
        <p:txBody>
          <a:bodyPr>
            <a:noAutofit/>
          </a:bodyPr>
          <a:lstStyle/>
          <a:p>
            <a:pPr lvl="0"/>
            <a:r>
              <a:rPr lang="en-US" sz="2800" b="1" dirty="0" smtClean="0">
                <a:effectLst>
                  <a:outerShdw blurRad="38100" dist="38100" dir="2700000" algn="tl">
                    <a:srgbClr val="000000">
                      <a:alpha val="43137"/>
                    </a:srgbClr>
                  </a:outerShdw>
                </a:effectLst>
              </a:rPr>
              <a:t>2.  Bring </a:t>
            </a:r>
            <a:r>
              <a:rPr lang="en-US" sz="2800" b="1" dirty="0">
                <a:effectLst>
                  <a:outerShdw blurRad="38100" dist="38100" dir="2700000" algn="tl">
                    <a:srgbClr val="000000">
                      <a:alpha val="43137"/>
                    </a:srgbClr>
                  </a:outerShdw>
                </a:effectLst>
              </a:rPr>
              <a:t>students to Jesus intentionally</a:t>
            </a:r>
            <a:endParaRPr lang="en-US" sz="2400" b="1" dirty="0">
              <a:effectLst>
                <a:outerShdw blurRad="38100" dist="38100" dir="2700000" algn="tl">
                  <a:srgbClr val="000000">
                    <a:alpha val="43137"/>
                  </a:srgbClr>
                </a:outerShdw>
              </a:effectLst>
            </a:endParaRPr>
          </a:p>
        </p:txBody>
      </p:sp>
      <p:sp>
        <p:nvSpPr>
          <p:cNvPr id="2" name="Title 1"/>
          <p:cNvSpPr>
            <a:spLocks noGrp="1"/>
          </p:cNvSpPr>
          <p:nvPr>
            <p:ph type="ctrTitle"/>
          </p:nvPr>
        </p:nvSpPr>
        <p:spPr>
          <a:xfrm>
            <a:off x="152400" y="1505930"/>
            <a:ext cx="8763000" cy="1470025"/>
          </a:xfrm>
        </p:spPr>
        <p:txBody>
          <a:bodyPr>
            <a:noAutofit/>
          </a:bodyPr>
          <a:lstStyle/>
          <a:p>
            <a:r>
              <a:rPr lang="en-US" sz="2400" b="1" dirty="0" err="1" smtClean="0"/>
              <a:t>Jn</a:t>
            </a:r>
            <a:r>
              <a:rPr lang="en-US" sz="2400" b="1" dirty="0" smtClean="0"/>
              <a:t> 1:40-42a  </a:t>
            </a:r>
            <a:r>
              <a:rPr lang="en-US" sz="2400" b="1" dirty="0"/>
              <a:t>“One of the two who heard John speak, and followed him [Jesus], was </a:t>
            </a:r>
            <a:r>
              <a:rPr lang="en-US" sz="2400" b="1" dirty="0">
                <a:solidFill>
                  <a:schemeClr val="accent5">
                    <a:lumMod val="60000"/>
                    <a:lumOff val="40000"/>
                  </a:schemeClr>
                </a:solidFill>
                <a:effectLst>
                  <a:outerShdw blurRad="38100" dist="38100" dir="2700000" algn="tl">
                    <a:srgbClr val="000000">
                      <a:alpha val="43137"/>
                    </a:srgbClr>
                  </a:outerShdw>
                </a:effectLst>
              </a:rPr>
              <a:t>Andrew</a:t>
            </a:r>
            <a:r>
              <a:rPr lang="en-US" sz="2400" b="1" dirty="0"/>
              <a:t>, Simon Peter’s brother.  He first found his brother Simon, and said to him, ‘We have found the Messiah’ </a:t>
            </a:r>
            <a:r>
              <a:rPr lang="en-US" sz="2400" b="1" dirty="0" smtClean="0"/>
              <a:t>...  </a:t>
            </a:r>
            <a:r>
              <a:rPr lang="en-US" sz="2800" b="1" dirty="0">
                <a:solidFill>
                  <a:schemeClr val="accent5">
                    <a:lumMod val="60000"/>
                    <a:lumOff val="40000"/>
                  </a:schemeClr>
                </a:solidFill>
                <a:effectLst>
                  <a:outerShdw blurRad="38100" dist="38100" dir="2700000" algn="tl">
                    <a:srgbClr val="000000">
                      <a:alpha val="43137"/>
                    </a:srgbClr>
                  </a:outerShdw>
                </a:effectLst>
              </a:rPr>
              <a:t>He brought him to Jesus</a:t>
            </a:r>
            <a:r>
              <a:rPr lang="en-US" sz="2400" b="1" dirty="0"/>
              <a:t>.”</a:t>
            </a:r>
          </a:p>
        </p:txBody>
      </p:sp>
      <p:sp>
        <p:nvSpPr>
          <p:cNvPr id="4" name="TextBox 3"/>
          <p:cNvSpPr txBox="1"/>
          <p:nvPr/>
        </p:nvSpPr>
        <p:spPr>
          <a:xfrm>
            <a:off x="4343400" y="3048000"/>
            <a:ext cx="4572000"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Speaking about Jesus is not enough</a:t>
            </a:r>
          </a:p>
          <a:p>
            <a:pPr marL="285750" indent="-285750">
              <a:buFont typeface="Arial" panose="020B0604020202020204" pitchFamily="34" charset="0"/>
              <a:buChar char="•"/>
            </a:pPr>
            <a:r>
              <a:rPr lang="en-US" sz="2000" dirty="0" smtClean="0"/>
              <a:t>EX: The president is in the next room and instead of seeing him, you talk about him instead</a:t>
            </a:r>
          </a:p>
          <a:p>
            <a:pPr marL="285750" indent="-285750">
              <a:buFont typeface="Arial" panose="020B0604020202020204" pitchFamily="34" charset="0"/>
              <a:buChar char="•"/>
            </a:pPr>
            <a:r>
              <a:rPr lang="en-US" sz="2000" dirty="0" smtClean="0"/>
              <a:t>We must go to him </a:t>
            </a:r>
          </a:p>
          <a:p>
            <a:pPr marL="285750" indent="-285750">
              <a:buFont typeface="Arial" panose="020B0604020202020204" pitchFamily="34" charset="0"/>
              <a:buChar char="•"/>
            </a:pPr>
            <a:r>
              <a:rPr lang="en-US" sz="2000" dirty="0" smtClean="0"/>
              <a:t>If we really believe the Eucharist is Jesus, we must glean our strength from His presence</a:t>
            </a:r>
          </a:p>
          <a:p>
            <a:pPr marL="285750" indent="-285750">
              <a:buFont typeface="Arial" panose="020B0604020202020204" pitchFamily="34" charset="0"/>
              <a:buChar char="•"/>
            </a:pPr>
            <a:r>
              <a:rPr lang="en-US" sz="2000" dirty="0" smtClean="0"/>
              <a:t>Bringing students to Jesus in the Blessed Sacrament is one of the greatest gifts you can give your students </a:t>
            </a:r>
          </a:p>
          <a:p>
            <a:pPr marL="285750" indent="-285750">
              <a:buFont typeface="Arial" panose="020B0604020202020204" pitchFamily="34" charset="0"/>
              <a:buChar char="•"/>
            </a:pPr>
            <a:endParaRPr lang="en-US" sz="2000" dirty="0"/>
          </a:p>
        </p:txBody>
      </p:sp>
      <p:pic>
        <p:nvPicPr>
          <p:cNvPr id="3074" name="Picture 2" descr="\\applfile01\Home$\jspaniola\Desktop\Jesus' first Disciples - Andrew brings Simon Peter to meet Jesus, John I, 35-42 Impressão giclée por William Brassey Hole na AllPosters.pt_files\hole-william-brassey-jesus-first-disciples-andrew-brings-simon-peter-to-m.jpg"/>
          <p:cNvPicPr>
            <a:picLocks noChangeAspect="1" noChangeArrowheads="1"/>
          </p:cNvPicPr>
          <p:nvPr/>
        </p:nvPicPr>
        <p:blipFill rotWithShape="1">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8793" t="25914" r="25262" b="14919"/>
          <a:stretch/>
        </p:blipFill>
        <p:spPr bwMode="auto">
          <a:xfrm>
            <a:off x="304799" y="3276600"/>
            <a:ext cx="2679261" cy="32004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9" name="Picture 1" descr="image002"/>
          <p:cNvPicPr>
            <a:picLocks noChangeAspect="1" noChangeArrowheads="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99719" y="3419475"/>
            <a:ext cx="3886200" cy="291465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3935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xit" presetSubtype="0" fill="hold" nodeType="withEffect">
                                  <p:stCondLst>
                                    <p:cond delay="0"/>
                                  </p:stCondLst>
                                  <p:childTnLst>
                                    <p:animEffect transition="out" filter="fade">
                                      <p:cBhvr>
                                        <p:cTn id="9" dur="500"/>
                                        <p:tgtEl>
                                          <p:spTgt spid="3074"/>
                                        </p:tgtEl>
                                      </p:cBhvr>
                                    </p:animEffect>
                                    <p:set>
                                      <p:cBhvr>
                                        <p:cTn id="10" dur="1" fill="hold">
                                          <p:stCondLst>
                                            <p:cond delay="499"/>
                                          </p:stCondLst>
                                        </p:cTn>
                                        <p:tgtEl>
                                          <p:spTgt spid="3074"/>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533400"/>
            <a:ext cx="8839200" cy="609600"/>
          </a:xfrm>
        </p:spPr>
        <p:txBody>
          <a:bodyPr>
            <a:noAutofit/>
          </a:bodyPr>
          <a:lstStyle/>
          <a:p>
            <a:pPr lvl="0"/>
            <a:r>
              <a:rPr lang="en-US" sz="3200" b="1" dirty="0" smtClean="0">
                <a:effectLst>
                  <a:outerShdw blurRad="38100" dist="38100" dir="2700000" algn="tl">
                    <a:srgbClr val="000000">
                      <a:alpha val="43137"/>
                    </a:srgbClr>
                  </a:outerShdw>
                </a:effectLst>
              </a:rPr>
              <a:t>3.  Don’t </a:t>
            </a:r>
            <a:r>
              <a:rPr lang="en-US" sz="3200" b="1" dirty="0">
                <a:effectLst>
                  <a:outerShdw blurRad="38100" dist="38100" dir="2700000" algn="tl">
                    <a:srgbClr val="000000">
                      <a:alpha val="43137"/>
                    </a:srgbClr>
                  </a:outerShdw>
                </a:effectLst>
              </a:rPr>
              <a:t>overlook the big questions. </a:t>
            </a:r>
            <a:endParaRPr lang="en-US" sz="2800" b="1" dirty="0">
              <a:effectLst>
                <a:outerShdw blurRad="38100" dist="38100" dir="2700000" algn="tl">
                  <a:srgbClr val="000000">
                    <a:alpha val="43137"/>
                  </a:srgbClr>
                </a:outerShdw>
              </a:effectLst>
            </a:endParaRPr>
          </a:p>
        </p:txBody>
      </p:sp>
      <p:sp>
        <p:nvSpPr>
          <p:cNvPr id="2" name="Title 1"/>
          <p:cNvSpPr>
            <a:spLocks noGrp="1"/>
          </p:cNvSpPr>
          <p:nvPr>
            <p:ph type="ctrTitle"/>
          </p:nvPr>
        </p:nvSpPr>
        <p:spPr>
          <a:xfrm>
            <a:off x="152400" y="1505930"/>
            <a:ext cx="8763000" cy="1470025"/>
          </a:xfrm>
        </p:spPr>
        <p:txBody>
          <a:bodyPr>
            <a:noAutofit/>
          </a:bodyPr>
          <a:lstStyle/>
          <a:p>
            <a:r>
              <a:rPr lang="en-US" sz="2400" dirty="0" err="1" smtClean="0"/>
              <a:t>Jn</a:t>
            </a:r>
            <a:r>
              <a:rPr lang="en-US" sz="2400" dirty="0" smtClean="0"/>
              <a:t> </a:t>
            </a:r>
            <a:r>
              <a:rPr lang="en-US" sz="2400" dirty="0"/>
              <a:t>3:5-6 “ Jesus answered, ‘Truly, truly, I say to you</a:t>
            </a:r>
            <a:r>
              <a:rPr lang="en-US" sz="2400" dirty="0">
                <a:solidFill>
                  <a:schemeClr val="accent5">
                    <a:lumMod val="60000"/>
                    <a:lumOff val="40000"/>
                  </a:schemeClr>
                </a:solidFill>
                <a:effectLst>
                  <a:outerShdw blurRad="38100" dist="38100" dir="2700000" algn="tl">
                    <a:srgbClr val="000000">
                      <a:alpha val="43137"/>
                    </a:srgbClr>
                  </a:outerShdw>
                </a:effectLst>
              </a:rPr>
              <a:t>, </a:t>
            </a:r>
            <a:r>
              <a:rPr lang="en-US" sz="2400" b="1" dirty="0">
                <a:solidFill>
                  <a:schemeClr val="accent5">
                    <a:lumMod val="60000"/>
                    <a:lumOff val="40000"/>
                  </a:schemeClr>
                </a:solidFill>
                <a:effectLst>
                  <a:outerShdw blurRad="38100" dist="38100" dir="2700000" algn="tl">
                    <a:srgbClr val="000000">
                      <a:alpha val="43137"/>
                    </a:srgbClr>
                  </a:outerShdw>
                </a:effectLst>
              </a:rPr>
              <a:t>unless one is born of water and the Spirit</a:t>
            </a:r>
            <a:r>
              <a:rPr lang="en-US" sz="2400" dirty="0">
                <a:solidFill>
                  <a:schemeClr val="accent5">
                    <a:lumMod val="60000"/>
                    <a:lumOff val="40000"/>
                  </a:schemeClr>
                </a:solidFill>
                <a:effectLst>
                  <a:outerShdw blurRad="38100" dist="38100" dir="2700000" algn="tl">
                    <a:srgbClr val="000000">
                      <a:alpha val="43137"/>
                    </a:srgbClr>
                  </a:outerShdw>
                </a:effectLst>
              </a:rPr>
              <a:t>, </a:t>
            </a:r>
            <a:r>
              <a:rPr lang="en-US" sz="2400" b="1" dirty="0">
                <a:solidFill>
                  <a:schemeClr val="accent5">
                    <a:lumMod val="60000"/>
                    <a:lumOff val="40000"/>
                  </a:schemeClr>
                </a:solidFill>
                <a:effectLst>
                  <a:outerShdw blurRad="38100" dist="38100" dir="2700000" algn="tl">
                    <a:srgbClr val="000000">
                      <a:alpha val="43137"/>
                    </a:srgbClr>
                  </a:outerShdw>
                </a:effectLst>
              </a:rPr>
              <a:t>he cannot enter the kingdom of God</a:t>
            </a:r>
            <a:r>
              <a:rPr lang="en-US" sz="2400" dirty="0"/>
              <a:t>. </a:t>
            </a:r>
            <a:r>
              <a:rPr lang="en-US" sz="2400" dirty="0" smtClean="0"/>
              <a:t>That </a:t>
            </a:r>
            <a:r>
              <a:rPr lang="en-US" sz="2400" dirty="0"/>
              <a:t>which is born of the flesh is flesh, </a:t>
            </a:r>
            <a:r>
              <a:rPr lang="en-US" sz="2400" dirty="0" smtClean="0"/>
              <a:t/>
            </a:r>
            <a:br>
              <a:rPr lang="en-US" sz="2400" dirty="0" smtClean="0"/>
            </a:br>
            <a:r>
              <a:rPr lang="en-US" sz="2400" dirty="0" smtClean="0"/>
              <a:t>and </a:t>
            </a:r>
            <a:r>
              <a:rPr lang="en-US" sz="2400" dirty="0"/>
              <a:t>that which is born of the Spirit is spirit.’”</a:t>
            </a:r>
          </a:p>
        </p:txBody>
      </p:sp>
      <p:sp>
        <p:nvSpPr>
          <p:cNvPr id="4" name="TextBox 3"/>
          <p:cNvSpPr txBox="1"/>
          <p:nvPr/>
        </p:nvSpPr>
        <p:spPr>
          <a:xfrm>
            <a:off x="4808445" y="3124200"/>
            <a:ext cx="4335555"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Where am I going? </a:t>
            </a:r>
          </a:p>
          <a:p>
            <a:pPr marL="285750" indent="-285750">
              <a:buFont typeface="Arial" panose="020B0604020202020204" pitchFamily="34" charset="0"/>
              <a:buChar char="•"/>
            </a:pPr>
            <a:r>
              <a:rPr lang="en-US" sz="2000" dirty="0" smtClean="0"/>
              <a:t>Why does this matter? </a:t>
            </a:r>
          </a:p>
          <a:p>
            <a:pPr marL="285750" indent="-285750">
              <a:buFont typeface="Arial" panose="020B0604020202020204" pitchFamily="34" charset="0"/>
              <a:buChar char="•"/>
            </a:pPr>
            <a:r>
              <a:rPr lang="en-US" sz="2000" dirty="0" smtClean="0"/>
              <a:t>And we need to know this because…?</a:t>
            </a:r>
          </a:p>
          <a:p>
            <a:pPr marL="285750" indent="-285750">
              <a:buFont typeface="Arial" panose="020B0604020202020204" pitchFamily="34" charset="0"/>
              <a:buChar char="•"/>
            </a:pPr>
            <a:r>
              <a:rPr lang="en-US" sz="2000" dirty="0" smtClean="0"/>
              <a:t>Always put it into perspective </a:t>
            </a:r>
          </a:p>
          <a:p>
            <a:pPr marL="285750" indent="-285750">
              <a:buFont typeface="Arial" panose="020B0604020202020204" pitchFamily="34" charset="0"/>
              <a:buChar char="•"/>
            </a:pPr>
            <a:r>
              <a:rPr lang="en-US" sz="2000" dirty="0" smtClean="0"/>
              <a:t>A relationship with Jesus takes work but its worth it if its put into perspective </a:t>
            </a:r>
          </a:p>
          <a:p>
            <a:pPr marL="285750" indent="-285750">
              <a:buFont typeface="Arial" panose="020B0604020202020204" pitchFamily="34" charset="0"/>
              <a:buChar char="•"/>
            </a:pPr>
            <a:r>
              <a:rPr lang="en-US" sz="2000" dirty="0" smtClean="0"/>
              <a:t>Holiness is the goal – in this lesson, did I say the name of Jesus once?</a:t>
            </a:r>
          </a:p>
        </p:txBody>
      </p:sp>
      <p:pic>
        <p:nvPicPr>
          <p:cNvPr id="1028" name="Picture 4" descr="https://www.lds.org/bc/content/bible-videos/videos/jesus-teaches-of-being-born-again/images/24_jesus-teaches-of-being-born-again_1800x1200_300dpi_2.jpg"/>
          <p:cNvPicPr>
            <a:picLocks noChangeAspect="1" noChangeArrowheads="1"/>
          </p:cNvPicPr>
          <p:nvPr/>
        </p:nvPicPr>
        <p:blipFill rotWithShape="1">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7435" r="12177"/>
          <a:stretch/>
        </p:blipFill>
        <p:spPr bwMode="auto">
          <a:xfrm>
            <a:off x="304800" y="3276100"/>
            <a:ext cx="3379533" cy="32009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8" name="Picture 2" descr="C:\Users\jspaniola\AppData\Local\Microsoft\Windows\Temporary Internet Files\Content.Outlook\7IDB0XAD\pra11.jpg"/>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52400" y="3276100"/>
            <a:ext cx="4267200" cy="32004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2655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xit" presetSubtype="0" fill="hold" nodeType="withEffect">
                                  <p:stCondLst>
                                    <p:cond delay="0"/>
                                  </p:stCondLst>
                                  <p:childTnLst>
                                    <p:animEffect transition="out" filter="fade">
                                      <p:cBhvr>
                                        <p:cTn id="12" dur="500"/>
                                        <p:tgtEl>
                                          <p:spTgt spid="1028"/>
                                        </p:tgtEl>
                                      </p:cBhvr>
                                    </p:animEffect>
                                    <p:set>
                                      <p:cBhvr>
                                        <p:cTn id="13" dur="1" fill="hold">
                                          <p:stCondLst>
                                            <p:cond delay="499"/>
                                          </p:stCondLst>
                                        </p:cTn>
                                        <p:tgtEl>
                                          <p:spTgt spid="102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533400"/>
            <a:ext cx="8839200" cy="609600"/>
          </a:xfrm>
        </p:spPr>
        <p:txBody>
          <a:bodyPr>
            <a:noAutofit/>
          </a:bodyPr>
          <a:lstStyle/>
          <a:p>
            <a:pPr lvl="0"/>
            <a:r>
              <a:rPr lang="en-US" sz="2800" b="1" dirty="0" smtClean="0">
                <a:effectLst>
                  <a:outerShdw blurRad="38100" dist="38100" dir="2700000" algn="tl">
                    <a:srgbClr val="000000">
                      <a:alpha val="43137"/>
                    </a:srgbClr>
                  </a:outerShdw>
                </a:effectLst>
              </a:rPr>
              <a:t>4. Direct </a:t>
            </a:r>
            <a:r>
              <a:rPr lang="en-US" sz="2800" b="1" dirty="0">
                <a:effectLst>
                  <a:outerShdw blurRad="38100" dist="38100" dir="2700000" algn="tl">
                    <a:srgbClr val="000000">
                      <a:alpha val="43137"/>
                    </a:srgbClr>
                  </a:outerShdw>
                </a:effectLst>
              </a:rPr>
              <a:t>students in their personal prayer life. </a:t>
            </a:r>
            <a:endParaRPr lang="en-US" sz="2400" b="1" dirty="0">
              <a:effectLst>
                <a:outerShdw blurRad="38100" dist="38100" dir="2700000" algn="tl">
                  <a:srgbClr val="000000">
                    <a:alpha val="43137"/>
                  </a:srgbClr>
                </a:outerShdw>
              </a:effectLst>
            </a:endParaRPr>
          </a:p>
        </p:txBody>
      </p:sp>
      <p:sp>
        <p:nvSpPr>
          <p:cNvPr id="2" name="Title 1"/>
          <p:cNvSpPr>
            <a:spLocks noGrp="1"/>
          </p:cNvSpPr>
          <p:nvPr>
            <p:ph type="ctrTitle"/>
          </p:nvPr>
        </p:nvSpPr>
        <p:spPr>
          <a:xfrm>
            <a:off x="0" y="1447800"/>
            <a:ext cx="9144000" cy="1676400"/>
          </a:xfrm>
        </p:spPr>
        <p:txBody>
          <a:bodyPr>
            <a:noAutofit/>
          </a:bodyPr>
          <a:lstStyle/>
          <a:p>
            <a:r>
              <a:rPr lang="en-US" sz="2000" dirty="0" smtClean="0"/>
              <a:t>Dan </a:t>
            </a:r>
            <a:r>
              <a:rPr lang="en-US" sz="2000" dirty="0"/>
              <a:t>9:21-23 “ … </a:t>
            </a:r>
            <a:r>
              <a:rPr lang="en-US" sz="2000" b="1" dirty="0">
                <a:solidFill>
                  <a:schemeClr val="accent5">
                    <a:lumMod val="60000"/>
                    <a:lumOff val="40000"/>
                  </a:schemeClr>
                </a:solidFill>
                <a:effectLst>
                  <a:outerShdw blurRad="38100" dist="38100" dir="2700000" algn="tl">
                    <a:srgbClr val="000000">
                      <a:alpha val="43137"/>
                    </a:srgbClr>
                  </a:outerShdw>
                </a:effectLst>
              </a:rPr>
              <a:t>while I was speaking in prayer</a:t>
            </a:r>
            <a:r>
              <a:rPr lang="en-US" sz="2000" dirty="0"/>
              <a:t>, the man Gabriel, </a:t>
            </a:r>
            <a:r>
              <a:rPr lang="en-US" sz="2000" dirty="0" smtClean="0"/>
              <a:t>… came </a:t>
            </a:r>
            <a:r>
              <a:rPr lang="en-US" sz="2000" dirty="0"/>
              <a:t>to me in swift flight at the time of the evening </a:t>
            </a:r>
            <a:r>
              <a:rPr lang="en-US" sz="2000" dirty="0" smtClean="0"/>
              <a:t>sacrifice…he </a:t>
            </a:r>
            <a:r>
              <a:rPr lang="en-US" sz="2000" dirty="0"/>
              <a:t>said to me, ‘</a:t>
            </a:r>
            <a:r>
              <a:rPr lang="en-US" sz="2000" b="1" dirty="0"/>
              <a:t>O Daniel</a:t>
            </a:r>
            <a:r>
              <a:rPr lang="en-US" sz="2000" b="1" dirty="0">
                <a:solidFill>
                  <a:schemeClr val="accent5">
                    <a:lumMod val="60000"/>
                    <a:lumOff val="40000"/>
                  </a:schemeClr>
                </a:solidFill>
                <a:effectLst>
                  <a:outerShdw blurRad="38100" dist="38100" dir="2700000" algn="tl">
                    <a:srgbClr val="000000">
                      <a:alpha val="43137"/>
                    </a:srgbClr>
                  </a:outerShdw>
                </a:effectLst>
              </a:rPr>
              <a:t>, I have now come out to give you wisdom and understanding.</a:t>
            </a:r>
            <a:r>
              <a:rPr lang="en-US" sz="2000" b="1" dirty="0"/>
              <a:t>  At the beginning of your supplications a word went forth, and </a:t>
            </a:r>
            <a:r>
              <a:rPr lang="en-US" sz="2000" b="1" dirty="0">
                <a:solidFill>
                  <a:schemeClr val="accent5">
                    <a:lumMod val="60000"/>
                    <a:lumOff val="40000"/>
                  </a:schemeClr>
                </a:solidFill>
                <a:effectLst>
                  <a:outerShdw blurRad="38100" dist="38100" dir="2700000" algn="tl">
                    <a:srgbClr val="000000">
                      <a:alpha val="43137"/>
                    </a:srgbClr>
                  </a:outerShdw>
                </a:effectLst>
              </a:rPr>
              <a:t>I have come to tell it to you, </a:t>
            </a:r>
            <a:r>
              <a:rPr lang="en-US" sz="2000" b="1" dirty="0" smtClean="0">
                <a:solidFill>
                  <a:schemeClr val="accent5">
                    <a:lumMod val="60000"/>
                    <a:lumOff val="40000"/>
                  </a:schemeClr>
                </a:solidFill>
                <a:effectLst>
                  <a:outerShdw blurRad="38100" dist="38100" dir="2700000" algn="tl">
                    <a:srgbClr val="000000">
                      <a:alpha val="43137"/>
                    </a:srgbClr>
                  </a:outerShdw>
                </a:effectLst>
              </a:rPr>
              <a:t/>
            </a:r>
            <a:br>
              <a:rPr lang="en-US" sz="2000" b="1" dirty="0" smtClean="0">
                <a:solidFill>
                  <a:schemeClr val="accent5">
                    <a:lumMod val="60000"/>
                    <a:lumOff val="40000"/>
                  </a:schemeClr>
                </a:solidFill>
                <a:effectLst>
                  <a:outerShdw blurRad="38100" dist="38100" dir="2700000" algn="tl">
                    <a:srgbClr val="000000">
                      <a:alpha val="43137"/>
                    </a:srgbClr>
                  </a:outerShdw>
                </a:effectLst>
              </a:rPr>
            </a:br>
            <a:r>
              <a:rPr lang="en-US" sz="2000" b="1" dirty="0" smtClean="0">
                <a:solidFill>
                  <a:schemeClr val="accent5">
                    <a:lumMod val="60000"/>
                    <a:lumOff val="40000"/>
                  </a:schemeClr>
                </a:solidFill>
                <a:effectLst>
                  <a:outerShdw blurRad="38100" dist="38100" dir="2700000" algn="tl">
                    <a:srgbClr val="000000">
                      <a:alpha val="43137"/>
                    </a:srgbClr>
                  </a:outerShdw>
                </a:effectLst>
              </a:rPr>
              <a:t>for </a:t>
            </a:r>
            <a:r>
              <a:rPr lang="en-US" sz="2000" b="1" dirty="0">
                <a:solidFill>
                  <a:schemeClr val="accent5">
                    <a:lumMod val="60000"/>
                    <a:lumOff val="40000"/>
                  </a:schemeClr>
                </a:solidFill>
                <a:effectLst>
                  <a:outerShdw blurRad="38100" dist="38100" dir="2700000" algn="tl">
                    <a:srgbClr val="000000">
                      <a:alpha val="43137"/>
                    </a:srgbClr>
                  </a:outerShdw>
                </a:effectLst>
              </a:rPr>
              <a:t>you are greatly beloved; </a:t>
            </a:r>
            <a:r>
              <a:rPr lang="en-US" sz="2000" b="1" dirty="0"/>
              <a:t>…’”</a:t>
            </a:r>
            <a:endParaRPr lang="en-US" sz="2000" dirty="0"/>
          </a:p>
        </p:txBody>
      </p:sp>
      <p:sp>
        <p:nvSpPr>
          <p:cNvPr id="4" name="TextBox 3"/>
          <p:cNvSpPr txBox="1"/>
          <p:nvPr/>
        </p:nvSpPr>
        <p:spPr>
          <a:xfrm>
            <a:off x="4198845" y="3581400"/>
            <a:ext cx="4335555"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How exactly do I pray?</a:t>
            </a:r>
          </a:p>
          <a:p>
            <a:pPr marL="285750" indent="-285750">
              <a:buFont typeface="Arial" panose="020B0604020202020204" pitchFamily="34" charset="0"/>
              <a:buChar char="•"/>
            </a:pPr>
            <a:r>
              <a:rPr lang="en-US" sz="2000" dirty="0" smtClean="0"/>
              <a:t>Why don’t I hear God?</a:t>
            </a:r>
          </a:p>
          <a:p>
            <a:pPr marL="285750" indent="-285750">
              <a:buFont typeface="Arial" panose="020B0604020202020204" pitchFamily="34" charset="0"/>
              <a:buChar char="•"/>
            </a:pPr>
            <a:r>
              <a:rPr lang="en-US" sz="2000" dirty="0" smtClean="0"/>
              <a:t>The goal is to have students develop a relationship with Christ so strong that prayer becomes a part of their daily existence</a:t>
            </a:r>
          </a:p>
          <a:p>
            <a:pPr marL="285750" indent="-285750">
              <a:buFont typeface="Arial" panose="020B0604020202020204" pitchFamily="34" charset="0"/>
              <a:buChar char="•"/>
            </a:pPr>
            <a:r>
              <a:rPr lang="en-US" sz="2000" dirty="0" smtClean="0"/>
              <a:t>Praying in class helps model prayer, but how are students learning to pray on their own?</a:t>
            </a:r>
            <a:endParaRPr lang="en-US" sz="2000" dirty="0"/>
          </a:p>
        </p:txBody>
      </p:sp>
      <p:pic>
        <p:nvPicPr>
          <p:cNvPr id="2050" name="Picture 2" descr="http://www.propheciesofdaniel.com/wp-content/uploads/2014/06/Daniel-leaned-back-on-stool-updated-flattened.jpg"/>
          <p:cNvPicPr>
            <a:picLocks noChangeAspect="1" noChangeArrowheads="1"/>
          </p:cNvPicPr>
          <p:nvPr/>
        </p:nvPicPr>
        <p:blipFill rotWithShape="1">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39356"/>
          <a:stretch/>
        </p:blipFill>
        <p:spPr bwMode="auto">
          <a:xfrm>
            <a:off x="228600" y="3344840"/>
            <a:ext cx="3143057" cy="32004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7" name="Picture 4" descr="C:\Users\jspaniola\AppData\Local\Microsoft\Windows\Temporary Internet Files\Content.Outlook\7IDB0XAD\pra123.jpg"/>
          <p:cNvPicPr>
            <a:picLocks noChangeAspect="1" noChangeArrowheads="1"/>
          </p:cNvPicPr>
          <p:nvPr/>
        </p:nvPicPr>
        <p:blipFill rotWithShape="1">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20645" t="-7159" r="-20645" b="18709"/>
          <a:stretch/>
        </p:blipFill>
        <p:spPr bwMode="auto">
          <a:xfrm>
            <a:off x="914400" y="3041211"/>
            <a:ext cx="2952750" cy="348225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8258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xit" presetSubtype="0" fill="hold" nodeType="withEffect">
                                  <p:stCondLst>
                                    <p:cond delay="0"/>
                                  </p:stCondLst>
                                  <p:childTnLst>
                                    <p:animEffect transition="out" filter="fade">
                                      <p:cBhvr>
                                        <p:cTn id="12" dur="500"/>
                                        <p:tgtEl>
                                          <p:spTgt spid="2050"/>
                                        </p:tgtEl>
                                      </p:cBhvr>
                                    </p:animEffect>
                                    <p:set>
                                      <p:cBhvr>
                                        <p:cTn id="13" dur="1" fill="hold">
                                          <p:stCondLst>
                                            <p:cond delay="499"/>
                                          </p:stCondLst>
                                        </p:cTn>
                                        <p:tgtEl>
                                          <p:spTgt spid="205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533400"/>
            <a:ext cx="8839200" cy="609600"/>
          </a:xfrm>
        </p:spPr>
        <p:txBody>
          <a:bodyPr>
            <a:noAutofit/>
          </a:bodyPr>
          <a:lstStyle/>
          <a:p>
            <a:pPr lvl="0"/>
            <a:r>
              <a:rPr lang="en-US" sz="2800" b="1" dirty="0" smtClean="0">
                <a:effectLst>
                  <a:outerShdw blurRad="38100" dist="38100" dir="2700000" algn="tl">
                    <a:srgbClr val="000000">
                      <a:alpha val="43137"/>
                    </a:srgbClr>
                  </a:outerShdw>
                </a:effectLst>
              </a:rPr>
              <a:t>5. Distinguish </a:t>
            </a:r>
            <a:r>
              <a:rPr lang="en-US" sz="2800" b="1" dirty="0">
                <a:effectLst>
                  <a:outerShdw blurRad="38100" dist="38100" dir="2700000" algn="tl">
                    <a:srgbClr val="000000">
                      <a:alpha val="43137"/>
                    </a:srgbClr>
                  </a:outerShdw>
                </a:effectLst>
              </a:rPr>
              <a:t>effective male and female learning</a:t>
            </a:r>
            <a:r>
              <a:rPr lang="en-US" sz="2800" dirty="0">
                <a:effectLst>
                  <a:outerShdw blurRad="38100" dist="38100" dir="2700000" algn="tl">
                    <a:srgbClr val="000000">
                      <a:alpha val="43137"/>
                    </a:srgbClr>
                  </a:outerShdw>
                </a:effectLst>
              </a:rPr>
              <a:t>. </a:t>
            </a:r>
            <a:endParaRPr lang="en-US" sz="2400" dirty="0">
              <a:effectLst>
                <a:outerShdw blurRad="38100" dist="38100" dir="2700000" algn="tl">
                  <a:srgbClr val="000000">
                    <a:alpha val="43137"/>
                  </a:srgbClr>
                </a:outerShdw>
              </a:effectLst>
            </a:endParaRPr>
          </a:p>
        </p:txBody>
      </p:sp>
      <p:sp>
        <p:nvSpPr>
          <p:cNvPr id="2" name="Title 1"/>
          <p:cNvSpPr>
            <a:spLocks noGrp="1"/>
          </p:cNvSpPr>
          <p:nvPr>
            <p:ph type="ctrTitle"/>
          </p:nvPr>
        </p:nvSpPr>
        <p:spPr>
          <a:xfrm>
            <a:off x="0" y="1443645"/>
            <a:ext cx="9144000" cy="1604355"/>
          </a:xfrm>
        </p:spPr>
        <p:txBody>
          <a:bodyPr>
            <a:noAutofit/>
          </a:bodyPr>
          <a:lstStyle/>
          <a:p>
            <a:r>
              <a:rPr lang="en-US" sz="2000" b="1" dirty="0"/>
              <a:t>Luke 15:4, 8  “</a:t>
            </a:r>
            <a:r>
              <a:rPr lang="en-US" sz="2000" b="1" dirty="0">
                <a:solidFill>
                  <a:schemeClr val="accent5">
                    <a:lumMod val="60000"/>
                    <a:lumOff val="40000"/>
                  </a:schemeClr>
                </a:solidFill>
                <a:effectLst>
                  <a:outerShdw blurRad="38100" dist="38100" dir="2700000" algn="tl">
                    <a:srgbClr val="000000">
                      <a:alpha val="43137"/>
                    </a:srgbClr>
                  </a:outerShdw>
                </a:effectLst>
              </a:rPr>
              <a:t>What man of you</a:t>
            </a:r>
            <a:r>
              <a:rPr lang="en-US" sz="2000" b="1" dirty="0"/>
              <a:t>, having a hundred sheep, if he has lost one of them, does not leave the ninety-nine in the wilderness, and go after the one which is lost</a:t>
            </a:r>
            <a:r>
              <a:rPr lang="en-US" sz="2000" b="1" dirty="0" smtClean="0"/>
              <a:t>,…?” </a:t>
            </a:r>
            <a:r>
              <a:rPr lang="en-US" sz="2000" b="1" dirty="0"/>
              <a:t>and “</a:t>
            </a:r>
            <a:r>
              <a:rPr lang="en-US" sz="2000" b="1" dirty="0">
                <a:solidFill>
                  <a:schemeClr val="accent5">
                    <a:lumMod val="60000"/>
                    <a:lumOff val="40000"/>
                  </a:schemeClr>
                </a:solidFill>
                <a:effectLst>
                  <a:outerShdw blurRad="38100" dist="38100" dir="2700000" algn="tl">
                    <a:srgbClr val="000000">
                      <a:alpha val="43137"/>
                    </a:srgbClr>
                  </a:outerShdw>
                </a:effectLst>
              </a:rPr>
              <a:t>Or what woman</a:t>
            </a:r>
            <a:r>
              <a:rPr lang="en-US" sz="2000" b="1" dirty="0"/>
              <a:t>, having ten silver coins,  if she loses one coin, does not light a lamp and sweep the house and seek diligently until she finds it?</a:t>
            </a:r>
          </a:p>
        </p:txBody>
      </p:sp>
      <p:pic>
        <p:nvPicPr>
          <p:cNvPr id="3074" name="Picture 2" descr="http://www.kingdomofgodministry.com/images/lost%20sheep%20w%20jesus.jpg"/>
          <p:cNvPicPr>
            <a:picLocks noChangeAspect="1" noChangeArrowheads="1"/>
          </p:cNvPicPr>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09600" y="3328219"/>
            <a:ext cx="2209800" cy="315859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3076" name="Picture 4" descr="http://www.godsgrazingfield.net/web_images/lost_coin__2.jpg"/>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971800" y="3352800"/>
            <a:ext cx="4038600" cy="302895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3078" name="Picture 6" descr="http://i.telegraph.co.uk/multimedia/archive/02591/school_2591099b.jpg"/>
          <p:cNvPicPr>
            <a:picLocks noChangeAspect="1" noChangeArrowheads="1"/>
          </p:cNvPicPr>
          <p:nvPr/>
        </p:nvPicPr>
        <p:blipFill rotWithShape="1">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2317" r="4108"/>
          <a:stretch/>
        </p:blipFill>
        <p:spPr bwMode="auto">
          <a:xfrm>
            <a:off x="152400" y="3325782"/>
            <a:ext cx="4394788" cy="2931561"/>
          </a:xfrm>
          <a:prstGeom prst="rect">
            <a:avLst/>
          </a:prstGeom>
          <a:ln>
            <a:noFill/>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8" name="TextBox 7"/>
          <p:cNvSpPr txBox="1"/>
          <p:nvPr/>
        </p:nvSpPr>
        <p:spPr>
          <a:xfrm>
            <a:off x="4953001" y="3352800"/>
            <a:ext cx="3962400" cy="3416320"/>
          </a:xfrm>
          <a:prstGeom prst="rect">
            <a:avLst/>
          </a:prstGeom>
          <a:noFill/>
        </p:spPr>
        <p:txBody>
          <a:bodyPr wrap="square" rtlCol="0">
            <a:spAutoFit/>
          </a:bodyPr>
          <a:lstStyle/>
          <a:p>
            <a:pPr>
              <a:buFont typeface="Arial"/>
              <a:buChar char="•"/>
            </a:pPr>
            <a:r>
              <a:rPr lang="en-US" dirty="0" smtClean="0"/>
              <a:t> Males and females learn differently</a:t>
            </a:r>
          </a:p>
          <a:p>
            <a:pPr>
              <a:buFont typeface="Arial"/>
              <a:buChar char="•"/>
            </a:pPr>
            <a:r>
              <a:rPr lang="en-US" dirty="0" smtClean="0"/>
              <a:t> Know the way in which they retain information </a:t>
            </a:r>
          </a:p>
          <a:p>
            <a:pPr>
              <a:buFont typeface="Arial"/>
              <a:buChar char="•"/>
            </a:pPr>
            <a:r>
              <a:rPr lang="en-US" dirty="0" smtClean="0"/>
              <a:t>Provide varying witness talks to each gender specifically</a:t>
            </a:r>
          </a:p>
          <a:p>
            <a:pPr>
              <a:buFont typeface="Arial"/>
              <a:buChar char="•"/>
            </a:pPr>
            <a:r>
              <a:rPr lang="en-US" dirty="0" smtClean="0"/>
              <a:t> Capitalize on time they can spend alone with their specific gender groups</a:t>
            </a:r>
          </a:p>
          <a:p>
            <a:pPr>
              <a:buFont typeface="Arial"/>
              <a:buChar char="•"/>
            </a:pPr>
            <a:r>
              <a:rPr lang="en-US" dirty="0" smtClean="0"/>
              <a:t> Men are underrepresented in the Church especially. What can we do to vary the teaching styles?</a:t>
            </a:r>
          </a:p>
          <a:p>
            <a:pPr>
              <a:buFont typeface="Arial"/>
              <a:buChar char="•"/>
            </a:pPr>
            <a:endParaRPr lang="en-US" dirty="0" smtClean="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9490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xit" presetSubtype="0" fill="hold" nodeType="withEffect">
                                  <p:stCondLst>
                                    <p:cond delay="0"/>
                                  </p:stCondLst>
                                  <p:childTnLst>
                                    <p:animEffect transition="out" filter="fade">
                                      <p:cBhvr>
                                        <p:cTn id="9" dur="10"/>
                                        <p:tgtEl>
                                          <p:spTgt spid="3076"/>
                                        </p:tgtEl>
                                      </p:cBhvr>
                                    </p:animEffect>
                                    <p:set>
                                      <p:cBhvr>
                                        <p:cTn id="10" dur="1" fill="hold">
                                          <p:stCondLst>
                                            <p:cond delay="9"/>
                                          </p:stCondLst>
                                        </p:cTn>
                                        <p:tgtEl>
                                          <p:spTgt spid="3076"/>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
                                        <p:tgtEl>
                                          <p:spTgt spid="3074"/>
                                        </p:tgtEl>
                                      </p:cBhvr>
                                    </p:animEffect>
                                    <p:set>
                                      <p:cBhvr>
                                        <p:cTn id="13" dur="1" fill="hold">
                                          <p:stCondLst>
                                            <p:cond delay="9"/>
                                          </p:stCondLst>
                                        </p:cTn>
                                        <p:tgtEl>
                                          <p:spTgt spid="3074"/>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3078"/>
                                        </p:tgtEl>
                                        <p:attrNameLst>
                                          <p:attrName>style.visibility</p:attrName>
                                        </p:attrNameLst>
                                      </p:cBhvr>
                                      <p:to>
                                        <p:strVal val="visible"/>
                                      </p:to>
                                    </p:set>
                                    <p:animEffect transition="in" filter="fade">
                                      <p:cBhvr>
                                        <p:cTn id="16"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533400"/>
            <a:ext cx="8839200" cy="609600"/>
          </a:xfrm>
        </p:spPr>
        <p:txBody>
          <a:bodyPr>
            <a:noAutofit/>
          </a:bodyPr>
          <a:lstStyle/>
          <a:p>
            <a:pPr lvl="0"/>
            <a:r>
              <a:rPr lang="en-US" sz="2800" b="1" dirty="0" smtClean="0">
                <a:effectLst>
                  <a:outerShdw blurRad="38100" dist="38100" dir="2700000" algn="tl">
                    <a:srgbClr val="000000">
                      <a:alpha val="43137"/>
                    </a:srgbClr>
                  </a:outerShdw>
                </a:effectLst>
              </a:rPr>
              <a:t>6. Introduce </a:t>
            </a:r>
            <a:r>
              <a:rPr lang="en-US" sz="2800" b="1" dirty="0">
                <a:effectLst>
                  <a:outerShdw blurRad="38100" dist="38100" dir="2700000" algn="tl">
                    <a:srgbClr val="000000">
                      <a:alpha val="43137"/>
                    </a:srgbClr>
                  </a:outerShdw>
                </a:effectLst>
              </a:rPr>
              <a:t>family mentoring. </a:t>
            </a:r>
            <a:endParaRPr lang="en-US" sz="2400" dirty="0">
              <a:effectLst>
                <a:outerShdw blurRad="38100" dist="38100" dir="2700000" algn="tl">
                  <a:srgbClr val="000000">
                    <a:alpha val="43137"/>
                  </a:srgbClr>
                </a:outerShdw>
              </a:effectLst>
            </a:endParaRPr>
          </a:p>
        </p:txBody>
      </p:sp>
      <p:sp>
        <p:nvSpPr>
          <p:cNvPr id="2" name="Title 1"/>
          <p:cNvSpPr>
            <a:spLocks noGrp="1"/>
          </p:cNvSpPr>
          <p:nvPr>
            <p:ph type="ctrTitle"/>
          </p:nvPr>
        </p:nvSpPr>
        <p:spPr>
          <a:xfrm>
            <a:off x="0" y="1443645"/>
            <a:ext cx="9144000" cy="1604355"/>
          </a:xfrm>
        </p:spPr>
        <p:txBody>
          <a:bodyPr>
            <a:noAutofit/>
          </a:bodyPr>
          <a:lstStyle/>
          <a:p>
            <a:r>
              <a:rPr lang="en-US" sz="2400" b="1" dirty="0"/>
              <a:t>Acts 2:46-47 </a:t>
            </a:r>
            <a:r>
              <a:rPr lang="en-US" sz="2400" b="1" dirty="0" smtClean="0"/>
              <a:t>“Day </a:t>
            </a:r>
            <a:r>
              <a:rPr lang="en-US" sz="2400" b="1" dirty="0"/>
              <a:t>by day, </a:t>
            </a:r>
            <a:r>
              <a:rPr lang="en-US" sz="2400" b="1" dirty="0">
                <a:solidFill>
                  <a:schemeClr val="accent5">
                    <a:lumMod val="60000"/>
                    <a:lumOff val="40000"/>
                  </a:schemeClr>
                </a:solidFill>
                <a:effectLst>
                  <a:outerShdw blurRad="38100" dist="38100" dir="2700000" algn="tl">
                    <a:srgbClr val="000000">
                      <a:alpha val="43137"/>
                    </a:srgbClr>
                  </a:outerShdw>
                </a:effectLst>
              </a:rPr>
              <a:t>attending the temple together and breaking bread in their homes</a:t>
            </a:r>
            <a:r>
              <a:rPr lang="en-US" sz="2400" b="1" dirty="0"/>
              <a:t>, they partook of food with glad and generous hearts, praising God and </a:t>
            </a:r>
            <a:r>
              <a:rPr lang="en-US" sz="2400" b="1" dirty="0">
                <a:solidFill>
                  <a:schemeClr val="accent5">
                    <a:lumMod val="60000"/>
                    <a:lumOff val="40000"/>
                  </a:schemeClr>
                </a:solidFill>
                <a:effectLst>
                  <a:outerShdw blurRad="38100" dist="38100" dir="2700000" algn="tl">
                    <a:srgbClr val="000000">
                      <a:alpha val="43137"/>
                    </a:srgbClr>
                  </a:outerShdw>
                </a:effectLst>
              </a:rPr>
              <a:t>having favor with all the people</a:t>
            </a:r>
            <a:r>
              <a:rPr lang="en-US" sz="2400" b="1" dirty="0"/>
              <a:t>. </a:t>
            </a:r>
            <a:r>
              <a:rPr lang="en-US" sz="2400" b="1" dirty="0" smtClean="0"/>
              <a:t>.. </a:t>
            </a:r>
            <a:r>
              <a:rPr lang="en-US" sz="2400" b="1" dirty="0"/>
              <a:t>the Lord added to their number day by day those who were being saved.”</a:t>
            </a:r>
          </a:p>
        </p:txBody>
      </p:sp>
      <p:sp>
        <p:nvSpPr>
          <p:cNvPr id="4" name="TextBox 3"/>
          <p:cNvSpPr txBox="1"/>
          <p:nvPr/>
        </p:nvSpPr>
        <p:spPr>
          <a:xfrm>
            <a:off x="4572000" y="3048000"/>
            <a:ext cx="4335555"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Families are the first educators</a:t>
            </a:r>
          </a:p>
          <a:p>
            <a:pPr marL="285750" indent="-285750">
              <a:buFont typeface="Arial" panose="020B0604020202020204" pitchFamily="34" charset="0"/>
              <a:buChar char="•"/>
            </a:pPr>
            <a:r>
              <a:rPr lang="en-US" sz="2000" dirty="0" smtClean="0"/>
              <a:t>Many parents haven’t been taught how to effectively raise their children in the faith </a:t>
            </a:r>
          </a:p>
          <a:p>
            <a:pPr marL="285750" indent="-285750">
              <a:buFont typeface="Arial" panose="020B0604020202020204" pitchFamily="34" charset="0"/>
              <a:buChar char="•"/>
            </a:pPr>
            <a:r>
              <a:rPr lang="en-US" sz="2000" dirty="0" smtClean="0"/>
              <a:t>Many schools use a mentoring system which pairs an active Catholic family with 3-5 other families. </a:t>
            </a:r>
          </a:p>
          <a:p>
            <a:pPr marL="285750" indent="-285750">
              <a:buFont typeface="Arial" panose="020B0604020202020204" pitchFamily="34" charset="0"/>
              <a:buChar char="•"/>
            </a:pPr>
            <a:r>
              <a:rPr lang="en-US" sz="2000" dirty="0" smtClean="0"/>
              <a:t>This builds relationships, encourages Mass participation, and allows for witnessing to happen naturally</a:t>
            </a:r>
            <a:endParaRPr lang="en-US" sz="2000" dirty="0"/>
          </a:p>
        </p:txBody>
      </p:sp>
      <p:pic>
        <p:nvPicPr>
          <p:cNvPr id="4100" name="Picture 4" descr="http://photos1.blogger.com/blogger/1871/2060/1600/1957%20Acts_2.jp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57200" y="3337270"/>
            <a:ext cx="4229100" cy="320040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4098" name="Picture 2" descr="http://earcommunity.com/wp-content/uploads/2012/01/287268_230272983676714_118851728152174_605208_6788549_o.jpg"/>
          <p:cNvPicPr>
            <a:picLocks noChangeAspect="1" noChangeArrowheads="1"/>
          </p:cNvPicPr>
          <p:nvPr/>
        </p:nvPicPr>
        <p:blipFill rotWithShape="1">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r="30661"/>
          <a:stretch/>
        </p:blipFill>
        <p:spPr bwMode="auto">
          <a:xfrm>
            <a:off x="304800" y="3287486"/>
            <a:ext cx="3357790" cy="3228414"/>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8213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xit" presetSubtype="0" fill="hold" nodeType="withEffect">
                                  <p:stCondLst>
                                    <p:cond delay="0"/>
                                  </p:stCondLst>
                                  <p:childTnLst>
                                    <p:animEffect transition="out" filter="fade">
                                      <p:cBhvr>
                                        <p:cTn id="9" dur="500"/>
                                        <p:tgtEl>
                                          <p:spTgt spid="4100"/>
                                        </p:tgtEl>
                                      </p:cBhvr>
                                    </p:animEffect>
                                    <p:set>
                                      <p:cBhvr>
                                        <p:cTn id="10" dur="1" fill="hold">
                                          <p:stCondLst>
                                            <p:cond delay="499"/>
                                          </p:stCondLst>
                                        </p:cTn>
                                        <p:tgtEl>
                                          <p:spTgt spid="4100"/>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10"/>
                                        <p:tgtEl>
                                          <p:spTgt spid="409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533400"/>
            <a:ext cx="8839200" cy="609600"/>
          </a:xfrm>
        </p:spPr>
        <p:txBody>
          <a:bodyPr>
            <a:noAutofit/>
          </a:bodyPr>
          <a:lstStyle/>
          <a:p>
            <a:r>
              <a:rPr lang="en-US" sz="2800" b="1" dirty="0">
                <a:effectLst>
                  <a:outerShdw blurRad="38100" dist="38100" dir="2700000" algn="tl">
                    <a:srgbClr val="000000">
                      <a:alpha val="43137"/>
                    </a:srgbClr>
                  </a:outerShdw>
                </a:effectLst>
              </a:rPr>
              <a:t>7.	Connect the students to the parish. </a:t>
            </a:r>
            <a:endParaRPr lang="en-US" sz="2400" dirty="0">
              <a:effectLst>
                <a:outerShdw blurRad="38100" dist="38100" dir="2700000" algn="tl">
                  <a:srgbClr val="000000">
                    <a:alpha val="43137"/>
                  </a:srgbClr>
                </a:outerShdw>
              </a:effectLst>
            </a:endParaRPr>
          </a:p>
        </p:txBody>
      </p:sp>
      <p:sp>
        <p:nvSpPr>
          <p:cNvPr id="2" name="Title 1"/>
          <p:cNvSpPr>
            <a:spLocks noGrp="1"/>
          </p:cNvSpPr>
          <p:nvPr>
            <p:ph type="ctrTitle"/>
          </p:nvPr>
        </p:nvSpPr>
        <p:spPr>
          <a:xfrm>
            <a:off x="0" y="1672245"/>
            <a:ext cx="9144000" cy="1604355"/>
          </a:xfrm>
        </p:spPr>
        <p:txBody>
          <a:bodyPr>
            <a:noAutofit/>
          </a:bodyPr>
          <a:lstStyle/>
          <a:p>
            <a:r>
              <a:rPr lang="en-US" sz="2400" dirty="0"/>
              <a:t>Hebrew 10:24-25 “… and let us consider </a:t>
            </a:r>
            <a:r>
              <a:rPr lang="en-US" sz="2400" b="1" dirty="0">
                <a:solidFill>
                  <a:schemeClr val="accent5">
                    <a:lumMod val="60000"/>
                    <a:lumOff val="40000"/>
                  </a:schemeClr>
                </a:solidFill>
                <a:effectLst>
                  <a:outerShdw blurRad="38100" dist="38100" dir="2700000" algn="tl">
                    <a:srgbClr val="000000">
                      <a:alpha val="43137"/>
                    </a:srgbClr>
                  </a:outerShdw>
                </a:effectLst>
              </a:rPr>
              <a:t>how to stir up one another to love and good works</a:t>
            </a:r>
            <a:r>
              <a:rPr lang="en-US" sz="2400"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 </a:t>
            </a:r>
            <a:r>
              <a:rPr lang="en-US" sz="2400" b="1" dirty="0">
                <a:solidFill>
                  <a:schemeClr val="accent5">
                    <a:lumMod val="60000"/>
                    <a:lumOff val="40000"/>
                  </a:schemeClr>
                </a:solidFill>
                <a:effectLst>
                  <a:outerShdw blurRad="38100" dist="38100" dir="2700000" algn="tl">
                    <a:srgbClr val="000000">
                      <a:alpha val="43137"/>
                    </a:srgbClr>
                  </a:outerShdw>
                </a:effectLst>
              </a:rPr>
              <a:t>not neglecting to meet together</a:t>
            </a:r>
            <a:r>
              <a:rPr lang="en-US" sz="2400" dirty="0"/>
              <a:t>, as is the habit of some, but </a:t>
            </a:r>
            <a:r>
              <a:rPr lang="en-US" sz="2400" b="1" dirty="0">
                <a:solidFill>
                  <a:schemeClr val="accent5">
                    <a:lumMod val="60000"/>
                    <a:lumOff val="40000"/>
                  </a:schemeClr>
                </a:solidFill>
                <a:effectLst>
                  <a:outerShdw blurRad="38100" dist="38100" dir="2700000" algn="tl">
                    <a:srgbClr val="000000">
                      <a:alpha val="43137"/>
                    </a:srgbClr>
                  </a:outerShdw>
                </a:effectLst>
              </a:rPr>
              <a:t>encouraging one another</a:t>
            </a:r>
            <a:r>
              <a:rPr lang="en-US" sz="2400" dirty="0"/>
              <a:t>, and all the more as you see the Day drawing near.”</a:t>
            </a:r>
            <a:br>
              <a:rPr lang="en-US" sz="2400" dirty="0"/>
            </a:br>
            <a:endParaRPr lang="en-US" sz="2400" b="1" dirty="0"/>
          </a:p>
        </p:txBody>
      </p:sp>
      <p:sp>
        <p:nvSpPr>
          <p:cNvPr id="4" name="TextBox 3"/>
          <p:cNvSpPr txBox="1"/>
          <p:nvPr/>
        </p:nvSpPr>
        <p:spPr>
          <a:xfrm>
            <a:off x="4572000" y="3505200"/>
            <a:ext cx="4335555"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The parish just doesn’t run on its own</a:t>
            </a:r>
          </a:p>
          <a:p>
            <a:pPr marL="285750" indent="-285750">
              <a:buFont typeface="Arial" panose="020B0604020202020204" pitchFamily="34" charset="0"/>
              <a:buChar char="•"/>
            </a:pPr>
            <a:r>
              <a:rPr lang="en-US" sz="2000" dirty="0" smtClean="0"/>
              <a:t>What can the students be introduced to so that they are intrigued to continue volunteering?</a:t>
            </a:r>
          </a:p>
          <a:p>
            <a:pPr marL="285750" indent="-285750">
              <a:buFont typeface="Arial" panose="020B0604020202020204" pitchFamily="34" charset="0"/>
              <a:buChar char="•"/>
            </a:pPr>
            <a:r>
              <a:rPr lang="en-US" sz="2000" dirty="0" smtClean="0"/>
              <a:t>It begins with relationships</a:t>
            </a:r>
            <a:endParaRPr lang="en-US" sz="2000" dirty="0"/>
          </a:p>
        </p:txBody>
      </p:sp>
      <p:sp>
        <p:nvSpPr>
          <p:cNvPr id="5" name="AutoShape 2" descr="Image result for hebrews 10:25"/>
          <p:cNvSpPr>
            <a:spLocks noChangeAspect="1" noChangeArrowheads="1"/>
          </p:cNvSpPr>
          <p:nvPr/>
        </p:nvSpPr>
        <p:spPr bwMode="auto">
          <a:xfrm>
            <a:off x="155575" y="-144463"/>
            <a:ext cx="304800" cy="30480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hebrews 10:25"/>
          <p:cNvSpPr>
            <a:spLocks noChangeAspect="1" noChangeArrowheads="1"/>
          </p:cNvSpPr>
          <p:nvPr/>
        </p:nvSpPr>
        <p:spPr bwMode="auto">
          <a:xfrm>
            <a:off x="307975" y="7937"/>
            <a:ext cx="304800" cy="30480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8" name="Picture 8" descr="http://amightywind.com/pentecostf/gathering3.jp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86204" y="3276600"/>
            <a:ext cx="4064000" cy="30480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5130" name="Picture 10" descr="Older people teach De Montford students to knit "/>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0500" y="3475703"/>
            <a:ext cx="4381500" cy="26289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4767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xit" presetSubtype="0" fill="hold" nodeType="withEffect">
                                  <p:stCondLst>
                                    <p:cond delay="0"/>
                                  </p:stCondLst>
                                  <p:childTnLst>
                                    <p:animEffect transition="out" filter="fade">
                                      <p:cBhvr>
                                        <p:cTn id="9" dur="10"/>
                                        <p:tgtEl>
                                          <p:spTgt spid="5128"/>
                                        </p:tgtEl>
                                      </p:cBhvr>
                                    </p:animEffect>
                                    <p:set>
                                      <p:cBhvr>
                                        <p:cTn id="10" dur="1" fill="hold">
                                          <p:stCondLst>
                                            <p:cond delay="9"/>
                                          </p:stCondLst>
                                        </p:cTn>
                                        <p:tgtEl>
                                          <p:spTgt spid="5128"/>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5130"/>
                                        </p:tgtEl>
                                        <p:attrNameLst>
                                          <p:attrName>style.visibility</p:attrName>
                                        </p:attrNameLst>
                                      </p:cBhvr>
                                      <p:to>
                                        <p:strVal val="visible"/>
                                      </p:to>
                                    </p:set>
                                    <p:animEffect transition="in" filter="fade">
                                      <p:cBhvr>
                                        <p:cTn id="13" dur="10"/>
                                        <p:tgtEl>
                                          <p:spTgt spid="513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533400"/>
            <a:ext cx="8839200" cy="609600"/>
          </a:xfrm>
        </p:spPr>
        <p:txBody>
          <a:bodyPr>
            <a:noAutofit/>
          </a:bodyPr>
          <a:lstStyle/>
          <a:p>
            <a:r>
              <a:rPr lang="en-US" sz="2800" b="1" dirty="0" smtClean="0">
                <a:effectLst>
                  <a:outerShdw blurRad="38100" dist="38100" dir="2700000" algn="tl">
                    <a:srgbClr val="000000">
                      <a:alpha val="43137"/>
                    </a:srgbClr>
                  </a:outerShdw>
                </a:effectLst>
              </a:rPr>
              <a:t>8. Don’t </a:t>
            </a:r>
            <a:r>
              <a:rPr lang="en-US" sz="2800" b="1" dirty="0">
                <a:effectLst>
                  <a:outerShdw blurRad="38100" dist="38100" dir="2700000" algn="tl">
                    <a:srgbClr val="000000">
                      <a:alpha val="43137"/>
                    </a:srgbClr>
                  </a:outerShdw>
                </a:effectLst>
              </a:rPr>
              <a:t>insult their intelligence. </a:t>
            </a:r>
            <a:endParaRPr lang="en-US" sz="2400" dirty="0">
              <a:effectLst>
                <a:outerShdw blurRad="38100" dist="38100" dir="2700000" algn="tl">
                  <a:srgbClr val="000000">
                    <a:alpha val="43137"/>
                  </a:srgbClr>
                </a:outerShdw>
              </a:effectLst>
            </a:endParaRPr>
          </a:p>
        </p:txBody>
      </p:sp>
      <p:sp>
        <p:nvSpPr>
          <p:cNvPr id="2" name="Title 1"/>
          <p:cNvSpPr>
            <a:spLocks noGrp="1"/>
          </p:cNvSpPr>
          <p:nvPr>
            <p:ph type="ctrTitle"/>
          </p:nvPr>
        </p:nvSpPr>
        <p:spPr>
          <a:xfrm>
            <a:off x="155574" y="1447800"/>
            <a:ext cx="8988425" cy="1604355"/>
          </a:xfrm>
        </p:spPr>
        <p:txBody>
          <a:bodyPr>
            <a:noAutofit/>
          </a:bodyPr>
          <a:lstStyle/>
          <a:p>
            <a:r>
              <a:rPr lang="en-US" sz="2400" b="1" dirty="0" err="1" smtClean="0"/>
              <a:t>Jn</a:t>
            </a:r>
            <a:r>
              <a:rPr lang="en-US" sz="2400" b="1" dirty="0" smtClean="0"/>
              <a:t> </a:t>
            </a:r>
            <a:r>
              <a:rPr lang="en-US" sz="2400" b="1" dirty="0"/>
              <a:t>20:30-31  “Now Jesus did many other signs in the presence of the disciples, which are </a:t>
            </a:r>
            <a:r>
              <a:rPr lang="en-US" sz="2800" b="1" dirty="0">
                <a:solidFill>
                  <a:schemeClr val="accent5">
                    <a:lumMod val="60000"/>
                    <a:lumOff val="40000"/>
                  </a:schemeClr>
                </a:solidFill>
                <a:effectLst>
                  <a:outerShdw blurRad="38100" dist="38100" dir="2700000" algn="tl">
                    <a:srgbClr val="000000">
                      <a:alpha val="43137"/>
                    </a:srgbClr>
                  </a:outerShdw>
                </a:effectLst>
              </a:rPr>
              <a:t>not written in this book</a:t>
            </a:r>
            <a:r>
              <a:rPr lang="en-US" sz="2400" b="1" dirty="0"/>
              <a:t>;  but these are written that you may believe that Jesus is the Christ, the Son of God, and that believing you may have life in his name.”</a:t>
            </a:r>
          </a:p>
        </p:txBody>
      </p:sp>
      <p:sp>
        <p:nvSpPr>
          <p:cNvPr id="4" name="TextBox 3"/>
          <p:cNvSpPr txBox="1"/>
          <p:nvPr/>
        </p:nvSpPr>
        <p:spPr>
          <a:xfrm>
            <a:off x="4572000" y="3414002"/>
            <a:ext cx="4335555" cy="317009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Students read about complexities in science and math</a:t>
            </a:r>
          </a:p>
          <a:p>
            <a:pPr marL="285750" indent="-285750">
              <a:buFont typeface="Arial" panose="020B0604020202020204" pitchFamily="34" charset="0"/>
              <a:buChar char="•"/>
            </a:pPr>
            <a:r>
              <a:rPr lang="en-US" sz="2000" dirty="0" smtClean="0"/>
              <a:t>They can surely comprehend tough vocabulary and mysterious realities</a:t>
            </a:r>
          </a:p>
          <a:p>
            <a:pPr marL="285750" indent="-285750">
              <a:buFont typeface="Arial" panose="020B0604020202020204" pitchFamily="34" charset="0"/>
              <a:buChar char="•"/>
            </a:pPr>
            <a:r>
              <a:rPr lang="en-US" sz="2000" dirty="0" smtClean="0"/>
              <a:t>Don’t’ make them feel inadequate or make theology seem like a solely subjective pursuit for no apparent reason</a:t>
            </a:r>
          </a:p>
          <a:p>
            <a:pPr marL="285750" indent="-285750">
              <a:buFont typeface="Arial" panose="020B0604020202020204" pitchFamily="34" charset="0"/>
              <a:buChar char="•"/>
            </a:pPr>
            <a:endParaRPr lang="en-US" sz="2000" dirty="0"/>
          </a:p>
        </p:txBody>
      </p:sp>
      <p:sp>
        <p:nvSpPr>
          <p:cNvPr id="5" name="AutoShape 2" descr="Image result for hebrews 10:25"/>
          <p:cNvSpPr>
            <a:spLocks noChangeAspect="1" noChangeArrowheads="1"/>
          </p:cNvSpPr>
          <p:nvPr/>
        </p:nvSpPr>
        <p:spPr bwMode="auto">
          <a:xfrm>
            <a:off x="155575" y="-144463"/>
            <a:ext cx="304800" cy="30480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hebrews 10:25"/>
          <p:cNvSpPr>
            <a:spLocks noChangeAspect="1" noChangeArrowheads="1"/>
          </p:cNvSpPr>
          <p:nvPr/>
        </p:nvSpPr>
        <p:spPr bwMode="auto">
          <a:xfrm>
            <a:off x="307975" y="7937"/>
            <a:ext cx="304800" cy="30480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8" name="Picture 4" descr="http://www.coachbrown.org/wp-content/uploads/2012/08/John-the-author.jpg"/>
          <p:cNvPicPr>
            <a:picLocks noChangeAspect="1" noChangeArrowheads="1"/>
          </p:cNvPicPr>
          <p:nvPr/>
        </p:nvPicPr>
        <p:blipFill>
          <a:blip r:embed="rId2">
            <a:extLst>
              <a:ext uri="{BEBA8EAE-BF5A-486C-A8C5-ECC9F3942E4B}">
                <a14:imgProp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14:imgLayer r:embed="rId3">
                    <a14:imgEffect>
                      <a14:brightnessContrast bright="20000" contrast="-20000"/>
                    </a14:imgEffect>
                  </a14:imgLayer>
                </a14:imgProps>
              </a:ex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07975" y="3298371"/>
            <a:ext cx="3886200" cy="3126361"/>
          </a:xfrm>
          <a:prstGeom prst="rect">
            <a:avLst/>
          </a:prstGeom>
          <a:ln>
            <a:noFill/>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6150" name="Picture 6" descr="http://www.criticalcommons.org/Members/cmarez/clips/higher_learning_writting_a_paper.mov/thumbnailImage"/>
          <p:cNvPicPr>
            <a:picLocks noChangeAspect="1" noChangeArrowheads="1"/>
          </p:cNvPicPr>
          <p:nvPr/>
        </p:nvPicPr>
        <p:blipFill rotWithShape="1">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6146" r="4581"/>
          <a:stretch/>
        </p:blipFill>
        <p:spPr bwMode="auto">
          <a:xfrm>
            <a:off x="286204" y="3614057"/>
            <a:ext cx="4111625" cy="2569029"/>
          </a:xfrm>
          <a:prstGeom prst="rect">
            <a:avLst/>
          </a:prstGeom>
          <a:ln>
            <a:noFill/>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0436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
                                        <p:tgtEl>
                                          <p:spTgt spid="3">
                                            <p:txEl>
                                              <p:pRg st="0" end="0"/>
                                            </p:txEl>
                                          </p:spTgt>
                                        </p:tgtEl>
                                      </p:cBhvr>
                                    </p:animEffect>
                                  </p:childTnLst>
                                </p:cTn>
                              </p:par>
                              <p:par>
                                <p:cTn id="8" presetID="10" presetClass="exit" presetSubtype="0" fill="hold" nodeType="withEffect">
                                  <p:stCondLst>
                                    <p:cond delay="0"/>
                                  </p:stCondLst>
                                  <p:childTnLst>
                                    <p:animEffect transition="out" filter="fade">
                                      <p:cBhvr>
                                        <p:cTn id="9" dur="500"/>
                                        <p:tgtEl>
                                          <p:spTgt spid="6148"/>
                                        </p:tgtEl>
                                      </p:cBhvr>
                                    </p:animEffect>
                                    <p:set>
                                      <p:cBhvr>
                                        <p:cTn id="10" dur="1" fill="hold">
                                          <p:stCondLst>
                                            <p:cond delay="499"/>
                                          </p:stCondLst>
                                        </p:cTn>
                                        <p:tgtEl>
                                          <p:spTgt spid="6148"/>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6150"/>
                                        </p:tgtEl>
                                        <p:attrNameLst>
                                          <p:attrName>style.visibility</p:attrName>
                                        </p:attrNameLst>
                                      </p:cBhvr>
                                      <p:to>
                                        <p:strVal val="visible"/>
                                      </p:to>
                                    </p:set>
                                    <p:animEffect transition="in" filter="fade">
                                      <p:cBhvr>
                                        <p:cTn id="13" dur="500"/>
                                        <p:tgtEl>
                                          <p:spTgt spid="615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7619</TotalTime>
  <Words>1242</Words>
  <Application>Microsoft Macintosh PowerPoint</Application>
  <PresentationFormat>On-screen Show (4:3)</PresentationFormat>
  <Paragraphs>65</Paragraphs>
  <Slides>11</Slides>
  <Notes>0</Notes>
  <HiddenSlides>0</HiddenSlides>
  <MMClips>0</MMClips>
  <ScaleCrop>false</ScaleCrop>
  <HeadingPairs>
    <vt:vector size="4" baseType="variant">
      <vt:variant>
        <vt:lpstr>Design Template</vt:lpstr>
      </vt:variant>
      <vt:variant>
        <vt:i4>1</vt:i4>
      </vt:variant>
      <vt:variant>
        <vt:lpstr>Slide Titles</vt:lpstr>
      </vt:variant>
      <vt:variant>
        <vt:i4>11</vt:i4>
      </vt:variant>
    </vt:vector>
  </HeadingPairs>
  <TitlesOfParts>
    <vt:vector size="12" baseType="lpstr">
      <vt:lpstr>Equity</vt:lpstr>
      <vt:lpstr>10 Things to Remember about Confirmation Prep</vt:lpstr>
      <vt:lpstr>Acts 6:8  “And Stephen, full of grace and power, did great wonders and signs among the people.”</vt:lpstr>
      <vt:lpstr>Jn 1:40-42a  “One of the two who heard John speak, and followed him [Jesus], was Andrew, Simon Peter’s brother.  He first found his brother Simon, and said to him, ‘We have found the Messiah’ ...  He brought him to Jesus.”</vt:lpstr>
      <vt:lpstr>Jn 3:5-6 “ Jesus answered, ‘Truly, truly, I say to you, unless one is born of water and the Spirit, he cannot enter the kingdom of God. That which is born of the flesh is flesh,  and that which is born of the Spirit is spirit.’”</vt:lpstr>
      <vt:lpstr>Dan 9:21-23 “ … while I was speaking in prayer, the man Gabriel, … came to me in swift flight at the time of the evening sacrifice…he said to me, ‘O Daniel, I have now come out to give you wisdom and understanding.  At the beginning of your supplications a word went forth, and I have come to tell it to you,  for you are greatly beloved; …’”</vt:lpstr>
      <vt:lpstr>Luke 15:4, 8  “What man of you, having a hundred sheep, if he has lost one of them, does not leave the ninety-nine in the wilderness, and go after the one which is lost,…?” and “Or what woman, having ten silver coins,  if she loses one coin, does not light a lamp and sweep the house and seek diligently until she finds it?</vt:lpstr>
      <vt:lpstr>Acts 2:46-47 “Day by day, attending the temple together and breaking bread in their homes, they partook of food with glad and generous hearts, praising God and having favor with all the people. .. the Lord added to their number day by day those who were being saved.”</vt:lpstr>
      <vt:lpstr>Hebrew 10:24-25 “… and let us consider how to stir up one another to love and good works,  not neglecting to meet together, as is the habit of some, but encouraging one another, and all the more as you see the Day drawing near.” </vt:lpstr>
      <vt:lpstr>Jn 20:30-31  “Now Jesus did many other signs in the presence of the disciples, which are not written in this book;  but these are written that you may believe that Jesus is the Christ, the Son of God, and that believing you may have life in his name.”</vt:lpstr>
      <vt:lpstr>Luke 4:16 – 20 And he [Jesus] came to Nazareth, … ; and he went to the synagogue, as his custom was, on the sabbath day. And he stood up to read; and there was given to him the book of the prophet Isaiah. He opened the book and found the place where it was written,  ‘The Spirit of the Lord is upon me …”</vt:lpstr>
      <vt:lpstr>Acts 4:39-41 Many Samaritans from that city believed in him because of the woman’s testimony, ‘He told me all that I ever did.’  So when the Samaritans came to him, they asked him to stay with them; and he stayed there two days.  And many more believed because of his word.”</vt:lpstr>
    </vt:vector>
  </TitlesOfParts>
  <Company>Diocese of Green Bay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 Jacqueline Spaniola</dc:creator>
  <cp:lastModifiedBy>Maria DeMeuse</cp:lastModifiedBy>
  <cp:revision>37</cp:revision>
  <dcterms:created xsi:type="dcterms:W3CDTF">2015-03-19T17:34:19Z</dcterms:created>
  <dcterms:modified xsi:type="dcterms:W3CDTF">2015-03-19T17:34:49Z</dcterms:modified>
</cp:coreProperties>
</file>